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6"/>
  </p:notesMasterIdLst>
  <p:sldIdLst>
    <p:sldId id="1197" r:id="rId4"/>
    <p:sldId id="1199" r:id="rId5"/>
    <p:sldId id="1183" r:id="rId6"/>
    <p:sldId id="1207" r:id="rId7"/>
    <p:sldId id="1211" r:id="rId8"/>
    <p:sldId id="1184" r:id="rId9"/>
    <p:sldId id="1212" r:id="rId10"/>
    <p:sldId id="1217" r:id="rId11"/>
    <p:sldId id="275" r:id="rId12"/>
    <p:sldId id="1206" r:id="rId13"/>
    <p:sldId id="1229" r:id="rId14"/>
    <p:sldId id="1202" r:id="rId15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43A"/>
    <a:srgbClr val="BC0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0DE7D-B0DF-456F-BCAB-A1654666D77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CECEB-DF4F-4B3D-B70E-9C0B062FE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97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36D85D-BA6B-4460-8052-090E709178B2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189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36D85D-BA6B-4460-8052-090E709178B2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3009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36D85D-BA6B-4460-8052-090E709178B2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152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090C8-D88E-FB27-0FB5-A247EF889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BCC5D-559C-9241-DDEE-257C86F8B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4F93-DCFF-C561-B433-7DFFD5351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A8A97-3ADA-B909-8EA2-C67D3AFF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B768B-9C86-8E70-F450-6352A4B1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18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C856-579D-5AD9-C34A-90102E86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0F265-96E0-3D98-DFB7-A885EBC4B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FCAEE-0BB3-B799-B282-179706C6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96C3-393C-FDF4-AFCA-20EEBDE9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BEB8C-6A2F-2831-4C2A-6790A13F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59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88F86-1458-DE2B-1893-83B8BEF6F6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F029C-17A9-CFB3-31E5-3FC4F4165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C5217-149D-ADB5-D883-3BBE5ACAB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F4865-B42A-C254-F5DE-E4D4458C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64BF7-2075-8182-507E-8545CB67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51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F462-DC63-3255-B67E-FBF3F09E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28063-F0BC-A5E0-DB6D-B998000D5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91356-344F-2196-8383-6A22E704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D8A46-F700-0E7A-DC2F-AC2F0A53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68BBA-3E7B-A7BB-C918-10D813D3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7BBA7-5CF0-1D6A-D543-25123B5F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DB4D1-2696-9E53-BE48-E2BADE9EA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DCB12-0E75-C7E7-CBE9-28948CA3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EA78C-F230-45FE-8DB7-1F5B2B6C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9B9A4-C3EA-D9A2-71D9-FFFC9DEC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36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D349-152C-1E3E-7949-B3C84358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94298-2AFC-29BD-24B2-D6F8771B6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69361-C1FD-A338-10FF-DB10D1CB2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62BEB-1586-C627-D4B6-4AE875BD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41DAE-5867-C82D-321D-8505DC2D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4ED53-3581-A71D-0A29-2F6DF6F6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4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55E8-E90F-BF56-E038-659E7B58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43CD5-A8DC-B6E3-4CFF-2FA46816C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FE121-C988-C08A-3350-88DC23F61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BFA97-3DD3-F74C-7EB0-3FDA5E8C3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D9310-8968-8815-2781-1B7633247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29D4F5-83EB-6937-94B8-E41B7E6E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224E8D-3E91-032E-A1DC-A2B2D427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853EB-7533-7FA5-3D92-ECAC95F6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48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5E51-30C1-6A86-6DFC-185CA663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2E943-E736-46E3-31DE-80C64E42C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3F800-7376-51F1-2C39-FEB600A77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8FBAE-09C7-0295-D06A-A7F46938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5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2FC01-A416-7614-E98C-90D93FD5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9DD89-48DA-36F8-50C3-306C9669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4657-299C-2AB2-30EC-10367740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395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F1CA0-1D6A-6775-2A05-8DF12F78D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D7B79-4FBF-857A-D4B7-37A322132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8A5B2-FC49-2A9E-9352-CDC362B8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1CAAF-5A33-92B5-127C-4D454DFC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EF2D2-D521-BF80-F97F-9DB39E89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CCFE3-9FBC-D33E-355D-A6503F69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2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8F93-AA48-8CE7-5F35-0DA68767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38785-90E1-6853-B63C-EDB0627B4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17C58-5B3C-FD5A-FDB9-FEC2534B7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ABB8-D926-B697-57BE-474C835D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F2966-BE89-E9E3-10B2-A6A18DD8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3E4AF-8508-42AE-A53B-1AFBF304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6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1DBDAB-F170-C842-7190-EDDA1092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177F5-0032-6680-D902-770F6A06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3A90-5580-C43A-8FB6-E83B0C816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BB6FF-044E-480E-ABEB-8B6E94568A7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9D7CA-9784-5503-95D6-55EDC4FE2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E7038-5A58-4919-37B8-9A3CC383B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0143C-7E02-42E0-A33C-FF31A40F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50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1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wmf"/><Relationship Id="rId18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1.wmf"/><Relationship Id="rId2" Type="http://schemas.openxmlformats.org/officeDocument/2006/relationships/notesSlide" Target="../notesSlides/notesSlide1.xml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wmf"/><Relationship Id="rId5" Type="http://schemas.openxmlformats.org/officeDocument/2006/relationships/image" Target="../media/image14.png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>
            <a:extLst>
              <a:ext uri="{FF2B5EF4-FFF2-40B4-BE49-F238E27FC236}">
                <a16:creationId xmlns:a16="http://schemas.microsoft.com/office/drawing/2014/main" id="{80A4BFF2-E5EF-22B7-88CE-D5D016028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636" y="4854200"/>
            <a:ext cx="1796600" cy="183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8FA944-BF58-A250-C1E7-2D64E9D15BAC}"/>
              </a:ext>
            </a:extLst>
          </p:cNvPr>
          <p:cNvGrpSpPr/>
          <p:nvPr/>
        </p:nvGrpSpPr>
        <p:grpSpPr>
          <a:xfrm>
            <a:off x="7087869" y="664081"/>
            <a:ext cx="1813449" cy="1798062"/>
            <a:chOff x="7730665" y="644985"/>
            <a:chExt cx="1813449" cy="1798062"/>
          </a:xfrm>
        </p:grpSpPr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95571F2E-0D50-A8ED-8F5A-D6CBF2C83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0665" y="644985"/>
              <a:ext cx="1813449" cy="179806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5400" b="1">
                  <a:solidFill>
                    <a:srgbClr val="1D1DB3"/>
                  </a:solidFill>
                  <a:latin typeface="Calibri "/>
                </a:rPr>
                <a:t>P</a:t>
              </a:r>
            </a:p>
          </p:txBody>
        </p:sp>
        <p:sp>
          <p:nvSpPr>
            <p:cNvPr id="20" name="Line 11">
              <a:extLst>
                <a:ext uri="{FF2B5EF4-FFF2-40B4-BE49-F238E27FC236}">
                  <a16:creationId xmlns:a16="http://schemas.microsoft.com/office/drawing/2014/main" id="{6CC0B5C1-B78A-DB1A-4C75-F1655728BB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37006" y="644985"/>
              <a:ext cx="2669" cy="17980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B847616-08E2-453A-3879-0371E6348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5" y="2826240"/>
            <a:ext cx="1782048" cy="1442172"/>
          </a:xfrm>
          <a:prstGeom prst="rect">
            <a:avLst/>
          </a:prstGeom>
        </p:spPr>
      </p:pic>
      <p:sp>
        <p:nvSpPr>
          <p:cNvPr id="3" name="Oval 4">
            <a:extLst>
              <a:ext uri="{FF2B5EF4-FFF2-40B4-BE49-F238E27FC236}">
                <a16:creationId xmlns:a16="http://schemas.microsoft.com/office/drawing/2014/main" id="{2D4EF4DD-65AF-6F8E-28D4-110FCDC55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909" y="719491"/>
            <a:ext cx="1813449" cy="17980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4400" b="1">
                <a:solidFill>
                  <a:srgbClr val="1D1DB3"/>
                </a:solidFill>
                <a:latin typeface="Calibri "/>
              </a:rPr>
              <a:t>Parent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BD8F18FB-ABE8-C5B8-CCFF-2C91B3ED41C2}"/>
              </a:ext>
            </a:extLst>
          </p:cNvPr>
          <p:cNvGrpSpPr>
            <a:grpSpLocks/>
          </p:cNvGrpSpPr>
          <p:nvPr/>
        </p:nvGrpSpPr>
        <p:grpSpPr bwMode="auto">
          <a:xfrm>
            <a:off x="1927971" y="2745985"/>
            <a:ext cx="1813448" cy="1808595"/>
            <a:chOff x="793" y="1389"/>
            <a:chExt cx="924" cy="908"/>
          </a:xfrm>
        </p:grpSpPr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192DB496-FC29-1E30-D73C-7403F3CC3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389"/>
              <a:ext cx="908" cy="90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 b="1">
                <a:latin typeface="Calibri 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9C5A919-AEDA-8BE2-6C51-931A83731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631"/>
              <a:ext cx="924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4400" b="1">
                  <a:solidFill>
                    <a:srgbClr val="00B050"/>
                  </a:solidFill>
                  <a:latin typeface="Calibri "/>
                </a:rPr>
                <a:t>Adult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CCB1608-2C31-DCEE-ECBB-BE6131679D7C}"/>
              </a:ext>
            </a:extLst>
          </p:cNvPr>
          <p:cNvSpPr/>
          <p:nvPr/>
        </p:nvSpPr>
        <p:spPr>
          <a:xfrm>
            <a:off x="0" y="0"/>
            <a:ext cx="12192000" cy="4966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/>
              <a:t>EGO STATES (original Eric Berne)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E1470-ED8A-CB0E-5320-A6D097B50654}"/>
              </a:ext>
            </a:extLst>
          </p:cNvPr>
          <p:cNvSpPr txBox="1"/>
          <p:nvPr/>
        </p:nvSpPr>
        <p:spPr>
          <a:xfrm>
            <a:off x="5942324" y="1072623"/>
            <a:ext cx="1396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Critical</a:t>
            </a:r>
          </a:p>
          <a:p>
            <a:r>
              <a:rPr lang="en-GB" sz="2800" b="1"/>
              <a:t>Parent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F62C69-EDF1-AF38-7BF5-FDE272F0818D}"/>
              </a:ext>
            </a:extLst>
          </p:cNvPr>
          <p:cNvSpPr txBox="1"/>
          <p:nvPr/>
        </p:nvSpPr>
        <p:spPr>
          <a:xfrm>
            <a:off x="8854477" y="1006709"/>
            <a:ext cx="1782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Nurturing</a:t>
            </a:r>
          </a:p>
          <a:p>
            <a:r>
              <a:rPr lang="en-GB" sz="2800" b="1"/>
              <a:t>Parent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9F06CC-6411-EDBA-6275-B0A2B8445323}"/>
              </a:ext>
            </a:extLst>
          </p:cNvPr>
          <p:cNvGrpSpPr/>
          <p:nvPr/>
        </p:nvGrpSpPr>
        <p:grpSpPr>
          <a:xfrm>
            <a:off x="7095398" y="4544680"/>
            <a:ext cx="1813449" cy="1798062"/>
            <a:chOff x="7738194" y="4394382"/>
            <a:chExt cx="1813449" cy="1798062"/>
          </a:xfrm>
        </p:grpSpPr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19C3DCB7-8CB9-C1B2-0142-319F20B19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8194" y="4394382"/>
              <a:ext cx="1813449" cy="179806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5400" b="1">
                  <a:solidFill>
                    <a:srgbClr val="FF0066"/>
                  </a:solidFill>
                  <a:latin typeface="Calibri "/>
                </a:rPr>
                <a:t>C</a:t>
              </a:r>
              <a:endParaRPr lang="en-GB" altLang="en-US" sz="5400" b="1">
                <a:solidFill>
                  <a:srgbClr val="1D1DB3"/>
                </a:solidFill>
                <a:latin typeface="Calibri "/>
              </a:endParaRPr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id="{644886C6-3F82-6589-2F0F-892A6A93B9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44535" y="4394382"/>
              <a:ext cx="2669" cy="17980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ACEAC76-7AA1-0FD5-F545-04879AD02BD5}"/>
              </a:ext>
            </a:extLst>
          </p:cNvPr>
          <p:cNvSpPr txBox="1"/>
          <p:nvPr/>
        </p:nvSpPr>
        <p:spPr>
          <a:xfrm>
            <a:off x="8908847" y="4966658"/>
            <a:ext cx="1062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Free</a:t>
            </a:r>
          </a:p>
          <a:p>
            <a:pPr algn="ctr"/>
            <a:r>
              <a:rPr lang="en-GB" sz="2800" b="1"/>
              <a:t>Child</a:t>
            </a:r>
          </a:p>
        </p:txBody>
      </p:sp>
      <p:grpSp>
        <p:nvGrpSpPr>
          <p:cNvPr id="25" name="Group 6">
            <a:extLst>
              <a:ext uri="{FF2B5EF4-FFF2-40B4-BE49-F238E27FC236}">
                <a16:creationId xmlns:a16="http://schemas.microsoft.com/office/drawing/2014/main" id="{9A92E621-410A-5733-1B5F-21D185EB8FF5}"/>
              </a:ext>
            </a:extLst>
          </p:cNvPr>
          <p:cNvGrpSpPr>
            <a:grpSpLocks/>
          </p:cNvGrpSpPr>
          <p:nvPr/>
        </p:nvGrpSpPr>
        <p:grpSpPr bwMode="auto">
          <a:xfrm>
            <a:off x="7111742" y="2599114"/>
            <a:ext cx="1813448" cy="1808595"/>
            <a:chOff x="793" y="1389"/>
            <a:chExt cx="924" cy="908"/>
          </a:xfrm>
        </p:grpSpPr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02D9C38E-0E42-9503-8502-E30C0FF0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389"/>
              <a:ext cx="908" cy="90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 b="1">
                <a:latin typeface="Calibri "/>
              </a:endParaRPr>
            </a:p>
          </p:txBody>
        </p:sp>
        <p:sp>
          <p:nvSpPr>
            <p:cNvPr id="27" name="Rectangle 8">
              <a:extLst>
                <a:ext uri="{FF2B5EF4-FFF2-40B4-BE49-F238E27FC236}">
                  <a16:creationId xmlns:a16="http://schemas.microsoft.com/office/drawing/2014/main" id="{0C508609-396C-5596-98E4-0D9A166C5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631"/>
              <a:ext cx="924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4400" b="1">
                  <a:solidFill>
                    <a:srgbClr val="00B050"/>
                  </a:solidFill>
                  <a:latin typeface="Calibri "/>
                </a:rPr>
                <a:t>Adult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1E70DDB7-CEEC-36CB-79CE-26817BBE4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26" y="4454007"/>
            <a:ext cx="1086476" cy="240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033851-B8BF-5822-117D-62B5D9563DE4}"/>
              </a:ext>
            </a:extLst>
          </p:cNvPr>
          <p:cNvSpPr txBox="1"/>
          <p:nvPr/>
        </p:nvSpPr>
        <p:spPr>
          <a:xfrm>
            <a:off x="5510076" y="5008509"/>
            <a:ext cx="1599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Adapted Child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9C79D404-671F-F260-0097-AAFB1C6F43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6"/>
          <a:stretch/>
        </p:blipFill>
        <p:spPr bwMode="auto">
          <a:xfrm>
            <a:off x="875620" y="496669"/>
            <a:ext cx="1028052" cy="21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98FCDA74-30BA-2080-79EE-2879998A96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0" r="45996"/>
          <a:stretch/>
        </p:blipFill>
        <p:spPr bwMode="auto">
          <a:xfrm>
            <a:off x="62384" y="1595653"/>
            <a:ext cx="952501" cy="108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6BA8FD6-BC9D-5C2F-776E-BDA594592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3" y="5316518"/>
            <a:ext cx="1238916" cy="1547098"/>
          </a:xfrm>
          <a:prstGeom prst="rect">
            <a:avLst/>
          </a:prstGeom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3570FB72-740F-615A-079D-5C4A1935B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6"/>
          <a:stretch/>
        </p:blipFill>
        <p:spPr bwMode="auto">
          <a:xfrm>
            <a:off x="1041135" y="4482395"/>
            <a:ext cx="952500" cy="202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5">
            <a:extLst>
              <a:ext uri="{FF2B5EF4-FFF2-40B4-BE49-F238E27FC236}">
                <a16:creationId xmlns:a16="http://schemas.microsoft.com/office/drawing/2014/main" id="{0BA7117E-EBF1-1A9C-C554-76C1E79F3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568" y="4791915"/>
            <a:ext cx="1813449" cy="17980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4400" b="1">
                <a:solidFill>
                  <a:srgbClr val="FF0066"/>
                </a:solidFill>
                <a:latin typeface="Calibri "/>
              </a:rPr>
              <a:t>Child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4C9A0DC-9508-EE41-B452-C9C3440FC6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89" y="719491"/>
            <a:ext cx="1486336" cy="1398672"/>
          </a:xfrm>
          <a:prstGeom prst="rect">
            <a:avLst/>
          </a:prstGeom>
        </p:spPr>
      </p:pic>
      <p:pic>
        <p:nvPicPr>
          <p:cNvPr id="44" name="Picture 4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0D2F560-729A-9945-4B6A-70A55BD584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79" y="705324"/>
            <a:ext cx="1171492" cy="26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1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E1D2EA-8743-43F2-B1EB-0D11114D6435}"/>
              </a:ext>
            </a:extLst>
          </p:cNvPr>
          <p:cNvSpPr txBox="1"/>
          <p:nvPr/>
        </p:nvSpPr>
        <p:spPr>
          <a:xfrm>
            <a:off x="6107586" y="3343213"/>
            <a:ext cx="209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Nurturing Parent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46944C-F87E-4E72-8E31-10C8E577F5B8}"/>
              </a:ext>
            </a:extLst>
          </p:cNvPr>
          <p:cNvCxnSpPr>
            <a:cxnSpLocks/>
          </p:cNvCxnSpPr>
          <p:nvPr/>
        </p:nvCxnSpPr>
        <p:spPr>
          <a:xfrm flipV="1">
            <a:off x="3009858" y="3743323"/>
            <a:ext cx="6172284" cy="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9BCE74-3CB6-4C42-94AA-E2D0F8ECA0E6}"/>
              </a:ext>
            </a:extLst>
          </p:cNvPr>
          <p:cNvSpPr txBox="1"/>
          <p:nvPr/>
        </p:nvSpPr>
        <p:spPr>
          <a:xfrm>
            <a:off x="3811504" y="3345467"/>
            <a:ext cx="2231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Structuring Parent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1EBCCB-EC91-4D37-9931-EFB980912AFD}"/>
              </a:ext>
            </a:extLst>
          </p:cNvPr>
          <p:cNvSpPr txBox="1"/>
          <p:nvPr/>
        </p:nvSpPr>
        <p:spPr>
          <a:xfrm>
            <a:off x="3392834" y="3803812"/>
            <a:ext cx="2708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Socialised Child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3E407-E53D-4F1A-A0EF-064C93898D3F}"/>
              </a:ext>
            </a:extLst>
          </p:cNvPr>
          <p:cNvSpPr txBox="1"/>
          <p:nvPr/>
        </p:nvSpPr>
        <p:spPr>
          <a:xfrm>
            <a:off x="6102285" y="3803812"/>
            <a:ext cx="15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Free Child</a:t>
            </a:r>
          </a:p>
        </p:txBody>
      </p:sp>
      <p:pic>
        <p:nvPicPr>
          <p:cNvPr id="26" name="Picture 25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8D6BC6E0-86CF-4896-8511-4111C330E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07" y="4193139"/>
            <a:ext cx="1708979" cy="1788561"/>
          </a:xfrm>
          <a:prstGeom prst="rect">
            <a:avLst/>
          </a:prstGeom>
        </p:spPr>
      </p:pic>
      <p:pic>
        <p:nvPicPr>
          <p:cNvPr id="35" name="Picture 3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020C4C5-5DE8-44AE-BAA2-ED3B815C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84" y="1765161"/>
            <a:ext cx="2232130" cy="1638171"/>
          </a:xfrm>
          <a:prstGeom prst="rect">
            <a:avLst/>
          </a:prstGeom>
        </p:spPr>
      </p:pic>
      <p:pic>
        <p:nvPicPr>
          <p:cNvPr id="37" name="Picture 36" descr="A person holding a baby&#10;&#10;Description automatically generated">
            <a:extLst>
              <a:ext uri="{FF2B5EF4-FFF2-40B4-BE49-F238E27FC236}">
                <a16:creationId xmlns:a16="http://schemas.microsoft.com/office/drawing/2014/main" id="{033A3408-E4E3-42AF-84D9-06BC644C9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76" y="4193138"/>
            <a:ext cx="1941992" cy="1750462"/>
          </a:xfrm>
          <a:prstGeom prst="rect">
            <a:avLst/>
          </a:prstGeom>
        </p:spPr>
      </p:pic>
      <p:pic>
        <p:nvPicPr>
          <p:cNvPr id="48" name="Picture 4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E5A66DB-D8F2-433D-AB0F-AABBE0742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01" y="1763049"/>
            <a:ext cx="2108787" cy="164239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2A76E9-AD45-4028-B694-BDE029DB9943}"/>
              </a:ext>
            </a:extLst>
          </p:cNvPr>
          <p:cNvCxnSpPr>
            <a:cxnSpLocks/>
          </p:cNvCxnSpPr>
          <p:nvPr/>
        </p:nvCxnSpPr>
        <p:spPr>
          <a:xfrm>
            <a:off x="6069482" y="876300"/>
            <a:ext cx="53039" cy="57340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4DCA1A2-A35E-43BA-9608-F2B1555431AD}"/>
              </a:ext>
            </a:extLst>
          </p:cNvPr>
          <p:cNvSpPr/>
          <p:nvPr/>
        </p:nvSpPr>
        <p:spPr>
          <a:xfrm>
            <a:off x="3011173" y="876300"/>
            <a:ext cx="6169654" cy="57340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1E1D9C-E085-4BD5-658E-4F8EA6AA6E90}"/>
              </a:ext>
            </a:extLst>
          </p:cNvPr>
          <p:cNvSpPr/>
          <p:nvPr/>
        </p:nvSpPr>
        <p:spPr>
          <a:xfrm>
            <a:off x="0" y="0"/>
            <a:ext cx="12192000" cy="4337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/>
              <a:t>THE IN-OUT MODEL AND FAITH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59DDA61-421B-6729-4E2B-ECD8A1D00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035" y="433769"/>
            <a:ext cx="3456533" cy="2873504"/>
          </a:xfrm>
          <a:prstGeom prst="rect">
            <a:avLst/>
          </a:prstGeom>
        </p:spPr>
      </p:pic>
      <p:pic>
        <p:nvPicPr>
          <p:cNvPr id="7170" name="Picture 2" descr="A Sinner In The Hands Of An Angry God">
            <a:extLst>
              <a:ext uri="{FF2B5EF4-FFF2-40B4-BE49-F238E27FC236}">
                <a16:creationId xmlns:a16="http://schemas.microsoft.com/office/drawing/2014/main" id="{246A3F12-4BEF-C791-0DA3-937D71E7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6" y="511010"/>
            <a:ext cx="2873504" cy="287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E926EE80-41B1-623E-FEFE-61BE24651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8" y="4091283"/>
            <a:ext cx="1781047" cy="260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02125729-09AB-F0D3-BF25-040746641626}"/>
              </a:ext>
            </a:extLst>
          </p:cNvPr>
          <p:cNvSpPr/>
          <p:nvPr/>
        </p:nvSpPr>
        <p:spPr>
          <a:xfrm>
            <a:off x="1780727" y="5298324"/>
            <a:ext cx="1781047" cy="1457595"/>
          </a:xfrm>
          <a:prstGeom prst="cloudCallout">
            <a:avLst>
              <a:gd name="adj1" fmla="val -72230"/>
              <a:gd name="adj2" fmla="val -64191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/>
              <a:t>I’m such a failure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5D4ACA55-919E-33D5-EAD6-53858F0AB1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953" y="3904812"/>
            <a:ext cx="1781047" cy="278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6A18131-FDC6-C31D-6BBC-AFD4CA662B42}"/>
              </a:ext>
            </a:extLst>
          </p:cNvPr>
          <p:cNvSpPr/>
          <p:nvPr/>
        </p:nvSpPr>
        <p:spPr>
          <a:xfrm>
            <a:off x="8562076" y="4937656"/>
            <a:ext cx="2112144" cy="1818263"/>
          </a:xfrm>
          <a:prstGeom prst="wedgeEllipseCallout">
            <a:avLst>
              <a:gd name="adj1" fmla="val 68598"/>
              <a:gd name="adj2" fmla="val -55507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i="1"/>
              <a:t>Why didn’t you give me what I wanted?</a:t>
            </a:r>
          </a:p>
        </p:txBody>
      </p:sp>
    </p:spTree>
    <p:extLst>
      <p:ext uri="{BB962C8B-B14F-4D97-AF65-F5344CB8AC3E}">
        <p14:creationId xmlns:p14="http://schemas.microsoft.com/office/powerpoint/2010/main" val="164995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222FD8D5-46D9-AF10-397D-6B9EC49E7E64}"/>
              </a:ext>
            </a:extLst>
          </p:cNvPr>
          <p:cNvGrpSpPr/>
          <p:nvPr/>
        </p:nvGrpSpPr>
        <p:grpSpPr>
          <a:xfrm>
            <a:off x="8799170" y="516318"/>
            <a:ext cx="3149524" cy="3012721"/>
            <a:chOff x="8799169" y="689269"/>
            <a:chExt cx="2893602" cy="301272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84C0F7-0728-BF8E-231B-23FF964F5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99169" y="689269"/>
              <a:ext cx="2893602" cy="260424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7FC9F4-47ED-E14E-B241-75CA205741EA}"/>
                </a:ext>
              </a:extLst>
            </p:cNvPr>
            <p:cNvSpPr txBox="1"/>
            <p:nvPr/>
          </p:nvSpPr>
          <p:spPr>
            <a:xfrm>
              <a:off x="9684046" y="3240325"/>
              <a:ext cx="1965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/>
                <a:t>Over-Nurturing</a:t>
              </a:r>
            </a:p>
          </p:txBody>
        </p:sp>
      </p:grpSp>
      <p:grpSp>
        <p:nvGrpSpPr>
          <p:cNvPr id="7180" name="Group 7179">
            <a:extLst>
              <a:ext uri="{FF2B5EF4-FFF2-40B4-BE49-F238E27FC236}">
                <a16:creationId xmlns:a16="http://schemas.microsoft.com/office/drawing/2014/main" id="{128E5A96-4763-FA65-EDDD-38FB376F49D5}"/>
              </a:ext>
            </a:extLst>
          </p:cNvPr>
          <p:cNvGrpSpPr/>
          <p:nvPr/>
        </p:nvGrpSpPr>
        <p:grpSpPr>
          <a:xfrm>
            <a:off x="8473195" y="3960262"/>
            <a:ext cx="3446573" cy="2897738"/>
            <a:chOff x="8715760" y="3937519"/>
            <a:chExt cx="3446573" cy="2897738"/>
          </a:xfrm>
        </p:grpSpPr>
        <p:pic>
          <p:nvPicPr>
            <p:cNvPr id="29" name="Picture 28" descr="A picture containing vector graphics, clipart&#10;&#10;Description automatically generated">
              <a:extLst>
                <a:ext uri="{FF2B5EF4-FFF2-40B4-BE49-F238E27FC236}">
                  <a16:creationId xmlns:a16="http://schemas.microsoft.com/office/drawing/2014/main" id="{08A359D0-C48F-25F7-A2EE-ECB063D83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5760" y="3937519"/>
              <a:ext cx="3332449" cy="28977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AF9248-042F-735B-89FD-7C81F6FF76AC}"/>
                </a:ext>
              </a:extLst>
            </p:cNvPr>
            <p:cNvSpPr txBox="1"/>
            <p:nvPr/>
          </p:nvSpPr>
          <p:spPr>
            <a:xfrm>
              <a:off x="10605136" y="3963019"/>
              <a:ext cx="1557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Dance Round Me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E1D2EA-8743-43F2-B1EB-0D11114D6435}"/>
              </a:ext>
            </a:extLst>
          </p:cNvPr>
          <p:cNvSpPr txBox="1"/>
          <p:nvPr/>
        </p:nvSpPr>
        <p:spPr>
          <a:xfrm>
            <a:off x="6107586" y="3343213"/>
            <a:ext cx="209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Nurturing Parent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46944C-F87E-4E72-8E31-10C8E577F5B8}"/>
              </a:ext>
            </a:extLst>
          </p:cNvPr>
          <p:cNvCxnSpPr>
            <a:cxnSpLocks/>
          </p:cNvCxnSpPr>
          <p:nvPr/>
        </p:nvCxnSpPr>
        <p:spPr>
          <a:xfrm flipV="1">
            <a:off x="3009858" y="3743323"/>
            <a:ext cx="6172284" cy="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9BCE74-3CB6-4C42-94AA-E2D0F8ECA0E6}"/>
              </a:ext>
            </a:extLst>
          </p:cNvPr>
          <p:cNvSpPr txBox="1"/>
          <p:nvPr/>
        </p:nvSpPr>
        <p:spPr>
          <a:xfrm>
            <a:off x="3811504" y="3345467"/>
            <a:ext cx="2231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Structuring Parent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1EBCCB-EC91-4D37-9931-EFB980912AFD}"/>
              </a:ext>
            </a:extLst>
          </p:cNvPr>
          <p:cNvSpPr txBox="1"/>
          <p:nvPr/>
        </p:nvSpPr>
        <p:spPr>
          <a:xfrm>
            <a:off x="3392834" y="3803812"/>
            <a:ext cx="2708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Socialised Child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3E407-E53D-4F1A-A0EF-064C93898D3F}"/>
              </a:ext>
            </a:extLst>
          </p:cNvPr>
          <p:cNvSpPr txBox="1"/>
          <p:nvPr/>
        </p:nvSpPr>
        <p:spPr>
          <a:xfrm>
            <a:off x="6102285" y="3803812"/>
            <a:ext cx="15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Free Child</a:t>
            </a:r>
          </a:p>
        </p:txBody>
      </p:sp>
      <p:pic>
        <p:nvPicPr>
          <p:cNvPr id="26" name="Picture 25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8D6BC6E0-86CF-4896-8511-4111C330E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07" y="4193139"/>
            <a:ext cx="1708979" cy="1788561"/>
          </a:xfrm>
          <a:prstGeom prst="rect">
            <a:avLst/>
          </a:prstGeom>
        </p:spPr>
      </p:pic>
      <p:pic>
        <p:nvPicPr>
          <p:cNvPr id="35" name="Picture 3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020C4C5-5DE8-44AE-BAA2-ED3B815CF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84" y="1765161"/>
            <a:ext cx="2232130" cy="1638171"/>
          </a:xfrm>
          <a:prstGeom prst="rect">
            <a:avLst/>
          </a:prstGeom>
        </p:spPr>
      </p:pic>
      <p:pic>
        <p:nvPicPr>
          <p:cNvPr id="37" name="Picture 36" descr="A person holding a baby&#10;&#10;Description automatically generated">
            <a:extLst>
              <a:ext uri="{FF2B5EF4-FFF2-40B4-BE49-F238E27FC236}">
                <a16:creationId xmlns:a16="http://schemas.microsoft.com/office/drawing/2014/main" id="{033A3408-E4E3-42AF-84D9-06BC644C9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76" y="4193138"/>
            <a:ext cx="1941992" cy="1750462"/>
          </a:xfrm>
          <a:prstGeom prst="rect">
            <a:avLst/>
          </a:prstGeom>
        </p:spPr>
      </p:pic>
      <p:pic>
        <p:nvPicPr>
          <p:cNvPr id="48" name="Picture 4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E5A66DB-D8F2-433D-AB0F-AABBE0742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01" y="1763049"/>
            <a:ext cx="2108787" cy="164239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2A76E9-AD45-4028-B694-BDE029DB9943}"/>
              </a:ext>
            </a:extLst>
          </p:cNvPr>
          <p:cNvCxnSpPr>
            <a:cxnSpLocks/>
          </p:cNvCxnSpPr>
          <p:nvPr/>
        </p:nvCxnSpPr>
        <p:spPr>
          <a:xfrm>
            <a:off x="6069482" y="876300"/>
            <a:ext cx="53039" cy="57340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4DCA1A2-A35E-43BA-9608-F2B1555431AD}"/>
              </a:ext>
            </a:extLst>
          </p:cNvPr>
          <p:cNvSpPr/>
          <p:nvPr/>
        </p:nvSpPr>
        <p:spPr>
          <a:xfrm>
            <a:off x="3011173" y="876300"/>
            <a:ext cx="6169654" cy="57340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1E1D9C-E085-4BD5-658E-4F8EA6AA6E90}"/>
              </a:ext>
            </a:extLst>
          </p:cNvPr>
          <p:cNvSpPr/>
          <p:nvPr/>
        </p:nvSpPr>
        <p:spPr>
          <a:xfrm>
            <a:off x="0" y="0"/>
            <a:ext cx="12192000" cy="4337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/>
              <a:t>THE IN-OUT MODEL AND ROLES PLAYED IN GROUPS</a:t>
            </a:r>
          </a:p>
        </p:txBody>
      </p:sp>
      <p:grpSp>
        <p:nvGrpSpPr>
          <p:cNvPr id="7179" name="Group 7178">
            <a:extLst>
              <a:ext uri="{FF2B5EF4-FFF2-40B4-BE49-F238E27FC236}">
                <a16:creationId xmlns:a16="http://schemas.microsoft.com/office/drawing/2014/main" id="{7238D318-6DCD-BBAA-5926-5F9ED4E423D7}"/>
              </a:ext>
            </a:extLst>
          </p:cNvPr>
          <p:cNvGrpSpPr/>
          <p:nvPr/>
        </p:nvGrpSpPr>
        <p:grpSpPr>
          <a:xfrm>
            <a:off x="-53981" y="3823806"/>
            <a:ext cx="1849300" cy="3011451"/>
            <a:chOff x="-53981" y="3823806"/>
            <a:chExt cx="1849300" cy="3011451"/>
          </a:xfrm>
        </p:grpSpPr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5E4406A-FF51-4257-31C1-129B513B9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7" y="5005839"/>
              <a:ext cx="1370220" cy="182941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06998E-1FB6-59F3-3FD9-4EC50A370FF9}"/>
                </a:ext>
              </a:extLst>
            </p:cNvPr>
            <p:cNvSpPr txBox="1"/>
            <p:nvPr/>
          </p:nvSpPr>
          <p:spPr>
            <a:xfrm>
              <a:off x="-53981" y="3823806"/>
              <a:ext cx="1849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/>
                <a:t>I hate this group, I want to hide</a:t>
              </a:r>
            </a:p>
          </p:txBody>
        </p:sp>
      </p:grpSp>
      <p:grpSp>
        <p:nvGrpSpPr>
          <p:cNvPr id="7181" name="Group 7180">
            <a:extLst>
              <a:ext uri="{FF2B5EF4-FFF2-40B4-BE49-F238E27FC236}">
                <a16:creationId xmlns:a16="http://schemas.microsoft.com/office/drawing/2014/main" id="{91DEABC7-1329-03A3-2129-B39F7247E18E}"/>
              </a:ext>
            </a:extLst>
          </p:cNvPr>
          <p:cNvGrpSpPr/>
          <p:nvPr/>
        </p:nvGrpSpPr>
        <p:grpSpPr>
          <a:xfrm>
            <a:off x="1152279" y="508124"/>
            <a:ext cx="2028790" cy="2813970"/>
            <a:chOff x="1152279" y="508124"/>
            <a:chExt cx="2028790" cy="2813970"/>
          </a:xfrm>
        </p:grpSpPr>
        <p:pic>
          <p:nvPicPr>
            <p:cNvPr id="5" name="Picture 4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C61524B7-0041-A95E-E15B-E458BF35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135" y="508124"/>
              <a:ext cx="1892998" cy="2040395"/>
            </a:xfrm>
            <a:prstGeom prst="rect">
              <a:avLst/>
            </a:prstGeom>
          </p:spPr>
        </p:pic>
        <p:sp>
          <p:nvSpPr>
            <p:cNvPr id="7175" name="TextBox 7174">
              <a:extLst>
                <a:ext uri="{FF2B5EF4-FFF2-40B4-BE49-F238E27FC236}">
                  <a16:creationId xmlns:a16="http://schemas.microsoft.com/office/drawing/2014/main" id="{F05FEE11-90E9-395A-5225-239B4C31185B}"/>
                </a:ext>
              </a:extLst>
            </p:cNvPr>
            <p:cNvSpPr txBox="1"/>
            <p:nvPr/>
          </p:nvSpPr>
          <p:spPr>
            <a:xfrm>
              <a:off x="1152279" y="2491097"/>
              <a:ext cx="2028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/>
                <a:t>Bully Group Leader</a:t>
              </a:r>
            </a:p>
          </p:txBody>
        </p:sp>
      </p:grpSp>
      <p:grpSp>
        <p:nvGrpSpPr>
          <p:cNvPr id="7178" name="Group 7177">
            <a:extLst>
              <a:ext uri="{FF2B5EF4-FFF2-40B4-BE49-F238E27FC236}">
                <a16:creationId xmlns:a16="http://schemas.microsoft.com/office/drawing/2014/main" id="{B98534E0-8FAD-DE58-9429-1B9BAFEB2202}"/>
              </a:ext>
            </a:extLst>
          </p:cNvPr>
          <p:cNvGrpSpPr/>
          <p:nvPr/>
        </p:nvGrpSpPr>
        <p:grpSpPr>
          <a:xfrm>
            <a:off x="2089860" y="3985762"/>
            <a:ext cx="2090045" cy="2265131"/>
            <a:chOff x="2089860" y="3985762"/>
            <a:chExt cx="2090045" cy="2265131"/>
          </a:xfrm>
        </p:grpSpPr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5F4C634-F26C-988C-2821-366EE252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286" y="3985762"/>
              <a:ext cx="1421317" cy="1829418"/>
            </a:xfrm>
            <a:prstGeom prst="rect">
              <a:avLst/>
            </a:prstGeom>
          </p:spPr>
        </p:pic>
        <p:cxnSp>
          <p:nvCxnSpPr>
            <p:cNvPr id="7168" name="Straight Connector 7167">
              <a:extLst>
                <a:ext uri="{FF2B5EF4-FFF2-40B4-BE49-F238E27FC236}">
                  <a16:creationId xmlns:a16="http://schemas.microsoft.com/office/drawing/2014/main" id="{012654BF-7F72-A186-CBDF-6B61FA88FB37}"/>
                </a:ext>
              </a:extLst>
            </p:cNvPr>
            <p:cNvCxnSpPr>
              <a:cxnSpLocks/>
            </p:cNvCxnSpPr>
            <p:nvPr/>
          </p:nvCxnSpPr>
          <p:spPr>
            <a:xfrm>
              <a:off x="2328146" y="4128480"/>
              <a:ext cx="224844" cy="24017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" name="Straight Connector 7168">
              <a:extLst>
                <a:ext uri="{FF2B5EF4-FFF2-40B4-BE49-F238E27FC236}">
                  <a16:creationId xmlns:a16="http://schemas.microsoft.com/office/drawing/2014/main" id="{AF36B781-A6A1-41C1-B347-9A6F7CADBA07}"/>
                </a:ext>
              </a:extLst>
            </p:cNvPr>
            <p:cNvCxnSpPr>
              <a:cxnSpLocks/>
            </p:cNvCxnSpPr>
            <p:nvPr/>
          </p:nvCxnSpPr>
          <p:spPr>
            <a:xfrm>
              <a:off x="2126610" y="4535723"/>
              <a:ext cx="295422" cy="15085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71" name="Straight Connector 7170">
              <a:extLst>
                <a:ext uri="{FF2B5EF4-FFF2-40B4-BE49-F238E27FC236}">
                  <a16:creationId xmlns:a16="http://schemas.microsoft.com/office/drawing/2014/main" id="{4B0ED521-3C6B-EEB9-2FDB-20EE3210E8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860" y="5031506"/>
              <a:ext cx="353222" cy="9711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72" name="Straight Connector 7171">
              <a:extLst>
                <a:ext uri="{FF2B5EF4-FFF2-40B4-BE49-F238E27FC236}">
                  <a16:creationId xmlns:a16="http://schemas.microsoft.com/office/drawing/2014/main" id="{AE3D89CD-20F8-9AC2-FF2B-C79C7A6B1F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1497" y="4081705"/>
              <a:ext cx="224844" cy="24017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73" name="Straight Connector 7172">
              <a:extLst>
                <a:ext uri="{FF2B5EF4-FFF2-40B4-BE49-F238E27FC236}">
                  <a16:creationId xmlns:a16="http://schemas.microsoft.com/office/drawing/2014/main" id="{79D89B86-BAA8-0034-A958-206C2D222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2326" y="4526764"/>
              <a:ext cx="295422" cy="15085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74" name="Straight Connector 7173">
              <a:extLst>
                <a:ext uri="{FF2B5EF4-FFF2-40B4-BE49-F238E27FC236}">
                  <a16:creationId xmlns:a16="http://schemas.microsoft.com/office/drawing/2014/main" id="{53ECB8F1-BE32-D54E-BDE4-8410FFF267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49603" y="4935449"/>
              <a:ext cx="330302" cy="2030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76" name="TextBox 7175">
              <a:extLst>
                <a:ext uri="{FF2B5EF4-FFF2-40B4-BE49-F238E27FC236}">
                  <a16:creationId xmlns:a16="http://schemas.microsoft.com/office/drawing/2014/main" id="{C5525B39-F35F-BE83-14DA-3A620ADF4AB2}"/>
                </a:ext>
              </a:extLst>
            </p:cNvPr>
            <p:cNvSpPr txBox="1"/>
            <p:nvPr/>
          </p:nvSpPr>
          <p:spPr>
            <a:xfrm>
              <a:off x="2182810" y="5789228"/>
              <a:ext cx="17877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/>
                <a:t>Try Too Hard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E03646-0A55-A8F6-B2DA-14D5DE091A5D}"/>
              </a:ext>
            </a:extLst>
          </p:cNvPr>
          <p:cNvSpPr/>
          <p:nvPr/>
        </p:nvSpPr>
        <p:spPr>
          <a:xfrm>
            <a:off x="0" y="0"/>
            <a:ext cx="12192000" cy="4337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THE IN-OUT MODEL AND COUNSELLING</a:t>
            </a:r>
          </a:p>
        </p:txBody>
      </p:sp>
      <p:pic>
        <p:nvPicPr>
          <p:cNvPr id="6" name="Picture 5" descr="A person holding her hand to her face&#10;&#10;Description automatically generated with low confidence">
            <a:extLst>
              <a:ext uri="{FF2B5EF4-FFF2-40B4-BE49-F238E27FC236}">
                <a16:creationId xmlns:a16="http://schemas.microsoft.com/office/drawing/2014/main" id="{08D45A11-BABB-562C-C012-FD87646F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3" y="1312751"/>
            <a:ext cx="3912824" cy="5554301"/>
          </a:xfrm>
          <a:prstGeom prst="rect">
            <a:avLst/>
          </a:prstGeom>
        </p:spPr>
      </p:pic>
      <p:pic>
        <p:nvPicPr>
          <p:cNvPr id="10" name="Picture 9" descr="A person wearing a red and white striped shirt&#10;&#10;Description automatically generated with low confidence">
            <a:extLst>
              <a:ext uri="{FF2B5EF4-FFF2-40B4-BE49-F238E27FC236}">
                <a16:creationId xmlns:a16="http://schemas.microsoft.com/office/drawing/2014/main" id="{CB6607FD-45F6-8305-B491-35ECE5E55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91" y="1448831"/>
            <a:ext cx="2641071" cy="2641071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2A9B630-BDF0-0482-EA4D-CC46A1998BBE}"/>
              </a:ext>
            </a:extLst>
          </p:cNvPr>
          <p:cNvSpPr/>
          <p:nvPr/>
        </p:nvSpPr>
        <p:spPr>
          <a:xfrm>
            <a:off x="6810021" y="579422"/>
            <a:ext cx="3069124" cy="1792586"/>
          </a:xfrm>
          <a:prstGeom prst="wedgeEllipseCallout">
            <a:avLst>
              <a:gd name="adj1" fmla="val 62473"/>
              <a:gd name="adj2" fmla="val 61757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/>
              <a:t>I will need to charge you for your late cancellation…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496323-4D5F-F9C0-ABFB-7270283A8D14}"/>
              </a:ext>
            </a:extLst>
          </p:cNvPr>
          <p:cNvSpPr txBox="1"/>
          <p:nvPr/>
        </p:nvSpPr>
        <p:spPr>
          <a:xfrm>
            <a:off x="9679607" y="579422"/>
            <a:ext cx="2512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STRUCTURING PARENT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28C3754F-A202-E532-374B-1E32D4AC4A9F}"/>
              </a:ext>
            </a:extLst>
          </p:cNvPr>
          <p:cNvSpPr/>
          <p:nvPr/>
        </p:nvSpPr>
        <p:spPr>
          <a:xfrm>
            <a:off x="4160556" y="2843585"/>
            <a:ext cx="4321681" cy="2654743"/>
          </a:xfrm>
          <a:prstGeom prst="cloudCallout">
            <a:avLst>
              <a:gd name="adj1" fmla="val -84450"/>
              <a:gd name="adj2" fmla="val -69528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3200" b="1">
                <a:ln/>
                <a:solidFill>
                  <a:schemeClr val="accent4"/>
                </a:solidFill>
              </a:rPr>
              <a:t>She doesn’t care about me… I’m not special to her…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28E873-6C33-5857-BFFD-2EA92C475113}"/>
              </a:ext>
            </a:extLst>
          </p:cNvPr>
          <p:cNvSpPr txBox="1"/>
          <p:nvPr/>
        </p:nvSpPr>
        <p:spPr>
          <a:xfrm>
            <a:off x="739797" y="363977"/>
            <a:ext cx="4635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/>
              <a:t>Hears</a:t>
            </a:r>
          </a:p>
          <a:p>
            <a:pPr algn="ctr"/>
            <a:r>
              <a:rPr lang="en-GB" sz="2800" b="1"/>
              <a:t>CRITICAL, CONTROLLING PARENT</a:t>
            </a:r>
          </a:p>
        </p:txBody>
      </p:sp>
    </p:spTree>
    <p:extLst>
      <p:ext uri="{BB962C8B-B14F-4D97-AF65-F5344CB8AC3E}">
        <p14:creationId xmlns:p14="http://schemas.microsoft.com/office/powerpoint/2010/main" val="19881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AB8847B8-9E83-1240-A164-791C212F3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94" y="1614196"/>
            <a:ext cx="5852012" cy="5144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CCFEC8-62D2-26C0-F4DC-E3225B68B831}"/>
              </a:ext>
            </a:extLst>
          </p:cNvPr>
          <p:cNvSpPr/>
          <p:nvPr/>
        </p:nvSpPr>
        <p:spPr>
          <a:xfrm>
            <a:off x="0" y="0"/>
            <a:ext cx="12192000" cy="4966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BEING “IN”….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3E889-109B-EE69-6CBD-02497621C4E0}"/>
              </a:ext>
            </a:extLst>
          </p:cNvPr>
          <p:cNvSpPr txBox="1"/>
          <p:nvPr/>
        </p:nvSpPr>
        <p:spPr>
          <a:xfrm>
            <a:off x="4262119" y="2464329"/>
            <a:ext cx="1720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70C0"/>
                </a:solidFill>
              </a:rPr>
              <a:t>STRUCTURE</a:t>
            </a:r>
          </a:p>
          <a:p>
            <a:pPr algn="ctr"/>
            <a:r>
              <a:rPr lang="en-GB" sz="2400" b="1">
                <a:solidFill>
                  <a:srgbClr val="0070C0"/>
                </a:solidFill>
              </a:rPr>
              <a:t>LOVING DISCIPLINE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A22F7-D6EF-644E-A1BF-58638284C2FD}"/>
              </a:ext>
            </a:extLst>
          </p:cNvPr>
          <p:cNvSpPr txBox="1"/>
          <p:nvPr/>
        </p:nvSpPr>
        <p:spPr>
          <a:xfrm>
            <a:off x="5993966" y="2487986"/>
            <a:ext cx="194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C00000"/>
                </a:solidFill>
              </a:rPr>
              <a:t>LOVE</a:t>
            </a:r>
          </a:p>
          <a:p>
            <a:pPr algn="ctr"/>
            <a:r>
              <a:rPr lang="en-GB" sz="2400" b="1">
                <a:solidFill>
                  <a:srgbClr val="C00000"/>
                </a:solidFill>
              </a:rPr>
              <a:t>ACCEPTANCE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53B16-52F3-EDEA-CDF3-75E8D16C7DC0}"/>
              </a:ext>
            </a:extLst>
          </p:cNvPr>
          <p:cNvSpPr txBox="1"/>
          <p:nvPr/>
        </p:nvSpPr>
        <p:spPr>
          <a:xfrm>
            <a:off x="4073713" y="4958491"/>
            <a:ext cx="1969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accent6">
                    <a:lumMod val="75000"/>
                  </a:schemeClr>
                </a:solidFill>
              </a:rPr>
              <a:t>SOCIAL ADAPTATION</a:t>
            </a:r>
          </a:p>
          <a:p>
            <a:pPr algn="ctr"/>
            <a:r>
              <a:rPr lang="en-GB" sz="2400" b="1">
                <a:solidFill>
                  <a:schemeClr val="accent6">
                    <a:lumMod val="75000"/>
                  </a:schemeClr>
                </a:solidFill>
              </a:rPr>
              <a:t>EMPATHY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19324-B4D3-EDEF-AFC3-D92681AD4BAE}"/>
              </a:ext>
            </a:extLst>
          </p:cNvPr>
          <p:cNvSpPr txBox="1"/>
          <p:nvPr/>
        </p:nvSpPr>
        <p:spPr>
          <a:xfrm>
            <a:off x="6042983" y="5062482"/>
            <a:ext cx="184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BC04AF"/>
                </a:solidFill>
              </a:rPr>
              <a:t>FREEDOM</a:t>
            </a:r>
          </a:p>
          <a:p>
            <a:r>
              <a:rPr lang="en-GB" sz="2400" b="1">
                <a:solidFill>
                  <a:srgbClr val="BC04AF"/>
                </a:solidFill>
              </a:rPr>
              <a:t>SELF WORTH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E9AD9C-FAE0-8899-EE92-04A17159DEC8}"/>
              </a:ext>
            </a:extLst>
          </p:cNvPr>
          <p:cNvSpPr txBox="1"/>
          <p:nvPr/>
        </p:nvSpPr>
        <p:spPr>
          <a:xfrm>
            <a:off x="2196256" y="570114"/>
            <a:ext cx="7799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C00000"/>
                </a:solidFill>
              </a:rPr>
              <a:t>What is needed for healthy development, </a:t>
            </a:r>
          </a:p>
          <a:p>
            <a:pPr algn="ctr"/>
            <a:r>
              <a:rPr lang="en-GB" sz="3200" b="1">
                <a:solidFill>
                  <a:srgbClr val="C00000"/>
                </a:solidFill>
              </a:rPr>
              <a:t>to feel safe and secure, and that we belong?</a:t>
            </a:r>
          </a:p>
        </p:txBody>
      </p:sp>
      <p:pic>
        <p:nvPicPr>
          <p:cNvPr id="10" name="Picture 9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A201AD16-548F-B80D-6D94-A379A2259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68" y="2407299"/>
            <a:ext cx="2232130" cy="1779282"/>
          </a:xfrm>
          <a:prstGeom prst="rect">
            <a:avLst/>
          </a:prstGeom>
        </p:spPr>
      </p:pic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A77A6710-5133-AFF4-702F-8ECCB86C1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68" y="4243626"/>
            <a:ext cx="2232130" cy="1915194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8E0AEA1-79DE-D010-9011-487F5A9A4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2" y="2407299"/>
            <a:ext cx="2108787" cy="1783503"/>
          </a:xfrm>
          <a:prstGeom prst="rect">
            <a:avLst/>
          </a:prstGeom>
        </p:spPr>
      </p:pic>
      <p:pic>
        <p:nvPicPr>
          <p:cNvPr id="13" name="Picture 12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CF75430D-77EA-271E-FC0D-C2F129155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28" y="4243626"/>
            <a:ext cx="2115132" cy="19151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F449BB-14CC-FA3A-46B2-A11A0F34FDD7}"/>
              </a:ext>
            </a:extLst>
          </p:cNvPr>
          <p:cNvSpPr txBox="1"/>
          <p:nvPr/>
        </p:nvSpPr>
        <p:spPr>
          <a:xfrm>
            <a:off x="5458478" y="3935397"/>
            <a:ext cx="98374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C00000"/>
                </a:solidFill>
              </a:rPr>
              <a:t>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6724EA-175D-2F2D-BA77-0935D30041CB}"/>
              </a:ext>
            </a:extLst>
          </p:cNvPr>
          <p:cNvSpPr txBox="1"/>
          <p:nvPr/>
        </p:nvSpPr>
        <p:spPr>
          <a:xfrm>
            <a:off x="3513338" y="3550666"/>
            <a:ext cx="272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>
                <a:solidFill>
                  <a:schemeClr val="accent5">
                    <a:lumMod val="75000"/>
                  </a:schemeClr>
                </a:solidFill>
              </a:rPr>
              <a:t>Structuring Parent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FD902A-8904-D249-9CBF-A0E1A4C85777}"/>
              </a:ext>
            </a:extLst>
          </p:cNvPr>
          <p:cNvSpPr txBox="1"/>
          <p:nvPr/>
        </p:nvSpPr>
        <p:spPr>
          <a:xfrm>
            <a:off x="5978418" y="3550666"/>
            <a:ext cx="242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>
                <a:solidFill>
                  <a:srgbClr val="C00000"/>
                </a:solidFill>
              </a:rPr>
              <a:t>Nurturing Parent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B766E-8DD4-32B0-BAFA-4AA7CF3D7BF0}"/>
              </a:ext>
            </a:extLst>
          </p:cNvPr>
          <p:cNvSpPr txBox="1"/>
          <p:nvPr/>
        </p:nvSpPr>
        <p:spPr>
          <a:xfrm>
            <a:off x="3564294" y="4206977"/>
            <a:ext cx="2727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>
                <a:solidFill>
                  <a:schemeClr val="accent6">
                    <a:lumMod val="75000"/>
                  </a:schemeClr>
                </a:solidFill>
              </a:rPr>
              <a:t>Socially</a:t>
            </a:r>
          </a:p>
          <a:p>
            <a:r>
              <a:rPr lang="en-GB" sz="2400" b="1" i="1">
                <a:solidFill>
                  <a:schemeClr val="accent6">
                    <a:lumMod val="75000"/>
                  </a:schemeClr>
                </a:solidFill>
              </a:rPr>
              <a:t>Adapted child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43D25-588F-525C-422C-DB97167A7F91}"/>
              </a:ext>
            </a:extLst>
          </p:cNvPr>
          <p:cNvSpPr txBox="1"/>
          <p:nvPr/>
        </p:nvSpPr>
        <p:spPr>
          <a:xfrm>
            <a:off x="6468184" y="4405320"/>
            <a:ext cx="163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>
                <a:solidFill>
                  <a:srgbClr val="BC04AF"/>
                </a:solidFill>
              </a:rPr>
              <a:t>Free Child</a:t>
            </a:r>
          </a:p>
        </p:txBody>
      </p:sp>
    </p:spTree>
    <p:extLst>
      <p:ext uri="{BB962C8B-B14F-4D97-AF65-F5344CB8AC3E}">
        <p14:creationId xmlns:p14="http://schemas.microsoft.com/office/powerpoint/2010/main" val="26714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E1D2EA-8743-43F2-B1EB-0D11114D6435}"/>
              </a:ext>
            </a:extLst>
          </p:cNvPr>
          <p:cNvSpPr txBox="1"/>
          <p:nvPr/>
        </p:nvSpPr>
        <p:spPr>
          <a:xfrm>
            <a:off x="6096837" y="3395506"/>
            <a:ext cx="209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Nurturing Parent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46944C-F87E-4E72-8E31-10C8E577F5B8}"/>
              </a:ext>
            </a:extLst>
          </p:cNvPr>
          <p:cNvCxnSpPr>
            <a:cxnSpLocks/>
          </p:cNvCxnSpPr>
          <p:nvPr/>
        </p:nvCxnSpPr>
        <p:spPr>
          <a:xfrm flipV="1">
            <a:off x="3009858" y="3743323"/>
            <a:ext cx="6172284" cy="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9BCE74-3CB6-4C42-94AA-E2D0F8ECA0E6}"/>
              </a:ext>
            </a:extLst>
          </p:cNvPr>
          <p:cNvSpPr txBox="1"/>
          <p:nvPr/>
        </p:nvSpPr>
        <p:spPr>
          <a:xfrm>
            <a:off x="3830785" y="3384112"/>
            <a:ext cx="2231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Structuring Parent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1EBCCB-EC91-4D37-9931-EFB980912AFD}"/>
              </a:ext>
            </a:extLst>
          </p:cNvPr>
          <p:cNvSpPr txBox="1"/>
          <p:nvPr/>
        </p:nvSpPr>
        <p:spPr>
          <a:xfrm>
            <a:off x="3392834" y="3803812"/>
            <a:ext cx="2708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Socialised Child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3E407-E53D-4F1A-A0EF-064C93898D3F}"/>
              </a:ext>
            </a:extLst>
          </p:cNvPr>
          <p:cNvSpPr txBox="1"/>
          <p:nvPr/>
        </p:nvSpPr>
        <p:spPr>
          <a:xfrm>
            <a:off x="6102285" y="3803812"/>
            <a:ext cx="15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Free Child</a:t>
            </a:r>
          </a:p>
        </p:txBody>
      </p:sp>
      <p:pic>
        <p:nvPicPr>
          <p:cNvPr id="26" name="Picture 25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8D6BC6E0-86CF-4896-8511-4111C330E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07" y="4193139"/>
            <a:ext cx="1708979" cy="1818279"/>
          </a:xfrm>
          <a:prstGeom prst="rect">
            <a:avLst/>
          </a:prstGeom>
        </p:spPr>
      </p:pic>
      <p:pic>
        <p:nvPicPr>
          <p:cNvPr id="35" name="Picture 3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020C4C5-5DE8-44AE-BAA2-ED3B815C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84" y="1765161"/>
            <a:ext cx="2232130" cy="1638171"/>
          </a:xfrm>
          <a:prstGeom prst="rect">
            <a:avLst/>
          </a:prstGeom>
        </p:spPr>
      </p:pic>
      <p:pic>
        <p:nvPicPr>
          <p:cNvPr id="37" name="Picture 36" descr="A person holding a baby&#10;&#10;Description automatically generated">
            <a:extLst>
              <a:ext uri="{FF2B5EF4-FFF2-40B4-BE49-F238E27FC236}">
                <a16:creationId xmlns:a16="http://schemas.microsoft.com/office/drawing/2014/main" id="{033A3408-E4E3-42AF-84D9-06BC644C9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76" y="4193138"/>
            <a:ext cx="1941992" cy="1750462"/>
          </a:xfrm>
          <a:prstGeom prst="rect">
            <a:avLst/>
          </a:prstGeom>
        </p:spPr>
      </p:pic>
      <p:pic>
        <p:nvPicPr>
          <p:cNvPr id="48" name="Picture 4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E5A66DB-D8F2-433D-AB0F-AABBE0742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01" y="1763049"/>
            <a:ext cx="2108787" cy="164239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2A76E9-AD45-4028-B694-BDE029DB9943}"/>
              </a:ext>
            </a:extLst>
          </p:cNvPr>
          <p:cNvCxnSpPr>
            <a:cxnSpLocks/>
          </p:cNvCxnSpPr>
          <p:nvPr/>
        </p:nvCxnSpPr>
        <p:spPr>
          <a:xfrm>
            <a:off x="6069482" y="876300"/>
            <a:ext cx="53039" cy="57340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4DCA1A2-A35E-43BA-9608-F2B1555431AD}"/>
              </a:ext>
            </a:extLst>
          </p:cNvPr>
          <p:cNvSpPr/>
          <p:nvPr/>
        </p:nvSpPr>
        <p:spPr>
          <a:xfrm>
            <a:off x="3011173" y="876300"/>
            <a:ext cx="6169654" cy="57340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DBBDDF3E-F7E3-4A64-8444-BC876CA2251B}"/>
              </a:ext>
            </a:extLst>
          </p:cNvPr>
          <p:cNvSpPr/>
          <p:nvPr/>
        </p:nvSpPr>
        <p:spPr>
          <a:xfrm>
            <a:off x="89465" y="494257"/>
            <a:ext cx="3094462" cy="2075022"/>
          </a:xfrm>
          <a:prstGeom prst="cloudCallout">
            <a:avLst>
              <a:gd name="adj1" fmla="val 70906"/>
              <a:gd name="adj2" fmla="val 5331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You can learn – and it’s ok to make mistakes!</a:t>
            </a:r>
          </a:p>
        </p:txBody>
      </p:sp>
      <p:sp>
        <p:nvSpPr>
          <p:cNvPr id="38" name="Thought Bubble: Cloud 37">
            <a:extLst>
              <a:ext uri="{FF2B5EF4-FFF2-40B4-BE49-F238E27FC236}">
                <a16:creationId xmlns:a16="http://schemas.microsoft.com/office/drawing/2014/main" id="{694E9543-7376-442A-BE74-EDF48CD6571D}"/>
              </a:ext>
            </a:extLst>
          </p:cNvPr>
          <p:cNvSpPr/>
          <p:nvPr/>
        </p:nvSpPr>
        <p:spPr>
          <a:xfrm>
            <a:off x="8938475" y="4591134"/>
            <a:ext cx="3016233" cy="1965019"/>
          </a:xfrm>
          <a:prstGeom prst="cloudCallout">
            <a:avLst>
              <a:gd name="adj1" fmla="val -93824"/>
              <a:gd name="adj2" fmla="val -2763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I am worthy of love, just as I am!</a:t>
            </a:r>
          </a:p>
        </p:txBody>
      </p:sp>
      <p:sp>
        <p:nvSpPr>
          <p:cNvPr id="39" name="Thought Bubble: Cloud 38">
            <a:extLst>
              <a:ext uri="{FF2B5EF4-FFF2-40B4-BE49-F238E27FC236}">
                <a16:creationId xmlns:a16="http://schemas.microsoft.com/office/drawing/2014/main" id="{5E73045A-8CBA-4402-9142-2199E41498D4}"/>
              </a:ext>
            </a:extLst>
          </p:cNvPr>
          <p:cNvSpPr/>
          <p:nvPr/>
        </p:nvSpPr>
        <p:spPr>
          <a:xfrm>
            <a:off x="9183503" y="624503"/>
            <a:ext cx="2839357" cy="1642364"/>
          </a:xfrm>
          <a:prstGeom prst="cloudCallout">
            <a:avLst>
              <a:gd name="adj1" fmla="val -94818"/>
              <a:gd name="adj2" fmla="val 52008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You are loved and</a:t>
            </a:r>
          </a:p>
          <a:p>
            <a:pPr algn="ctr"/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you are ok!</a:t>
            </a:r>
          </a:p>
        </p:txBody>
      </p: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34252AF3-F3FD-468D-9CB5-528F57255C03}"/>
              </a:ext>
            </a:extLst>
          </p:cNvPr>
          <p:cNvSpPr/>
          <p:nvPr/>
        </p:nvSpPr>
        <p:spPr>
          <a:xfrm>
            <a:off x="169140" y="4675573"/>
            <a:ext cx="3016235" cy="1965020"/>
          </a:xfrm>
          <a:prstGeom prst="cloudCallout">
            <a:avLst>
              <a:gd name="adj1" fmla="val 82892"/>
              <a:gd name="adj2" fmla="val -55288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I understand the rules, </a:t>
            </a:r>
          </a:p>
          <a:p>
            <a:pPr algn="ctr"/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I am empathic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1E1D9C-E085-4BD5-658E-4F8EA6AA6E90}"/>
              </a:ext>
            </a:extLst>
          </p:cNvPr>
          <p:cNvSpPr/>
          <p:nvPr/>
        </p:nvSpPr>
        <p:spPr>
          <a:xfrm>
            <a:off x="0" y="0"/>
            <a:ext cx="12192000" cy="4337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/>
              <a:t>THE CIRCLE OF BELONGING</a:t>
            </a:r>
          </a:p>
        </p:txBody>
      </p:sp>
    </p:spTree>
    <p:extLst>
      <p:ext uri="{BB962C8B-B14F-4D97-AF65-F5344CB8AC3E}">
        <p14:creationId xmlns:p14="http://schemas.microsoft.com/office/powerpoint/2010/main" val="15707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8D0676-ACDF-E59D-D620-16AE5C72F454}"/>
              </a:ext>
            </a:extLst>
          </p:cNvPr>
          <p:cNvSpPr/>
          <p:nvPr/>
        </p:nvSpPr>
        <p:spPr>
          <a:xfrm>
            <a:off x="0" y="-9453"/>
            <a:ext cx="12192000" cy="4337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INTERNALISED </a:t>
            </a:r>
            <a:r>
              <a:rPr lang="en-GB" sz="2800" b="1" dirty="0">
                <a:solidFill>
                  <a:schemeClr val="tx1"/>
                </a:solidFill>
              </a:rPr>
              <a:t>SECURE</a:t>
            </a:r>
            <a:r>
              <a:rPr lang="en-GB" sz="2800" b="1" dirty="0"/>
              <a:t> SELF-TALK</a:t>
            </a:r>
          </a:p>
        </p:txBody>
      </p:sp>
      <p:pic>
        <p:nvPicPr>
          <p:cNvPr id="3" name="Picture 2" descr="Clouds in a blue cloudy sky&#10;&#10;Description automatically generated">
            <a:extLst>
              <a:ext uri="{FF2B5EF4-FFF2-40B4-BE49-F238E27FC236}">
                <a16:creationId xmlns:a16="http://schemas.microsoft.com/office/drawing/2014/main" id="{B92BF6C7-98F1-F321-4F90-CC6F26DA7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49" y="604325"/>
            <a:ext cx="5160290" cy="546588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CC93C5E-842B-B16E-FF22-7D31DBCEEED0}"/>
              </a:ext>
            </a:extLst>
          </p:cNvPr>
          <p:cNvSpPr/>
          <p:nvPr/>
        </p:nvSpPr>
        <p:spPr>
          <a:xfrm>
            <a:off x="8229600" y="457873"/>
            <a:ext cx="3817545" cy="2912952"/>
          </a:xfrm>
          <a:prstGeom prst="cloudCallout">
            <a:avLst>
              <a:gd name="adj1" fmla="val -98538"/>
              <a:gd name="adj2" fmla="val 40315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Internalised NP</a:t>
            </a:r>
          </a:p>
          <a:p>
            <a:pPr algn="ctr"/>
            <a:r>
              <a:rPr lang="en-GB" sz="2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loved and you are ok! Be kind to yourself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D0803F2-A6CF-81AE-2F7A-71AF17D7DFC3}"/>
              </a:ext>
            </a:extLst>
          </p:cNvPr>
          <p:cNvSpPr/>
          <p:nvPr/>
        </p:nvSpPr>
        <p:spPr>
          <a:xfrm>
            <a:off x="144855" y="570768"/>
            <a:ext cx="3933147" cy="2653463"/>
          </a:xfrm>
          <a:prstGeom prst="cloudCallout">
            <a:avLst>
              <a:gd name="adj1" fmla="val 98777"/>
              <a:gd name="adj2" fmla="val 5106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Internalised SP</a:t>
            </a:r>
          </a:p>
          <a:p>
            <a:pPr algn="ctr"/>
            <a:r>
              <a:rPr lang="en-GB" sz="2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ok to make mistakes – we all do.  You can learn!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DDA29EDF-539F-54D6-D086-FC20C55FECFC}"/>
              </a:ext>
            </a:extLst>
          </p:cNvPr>
          <p:cNvSpPr/>
          <p:nvPr/>
        </p:nvSpPr>
        <p:spPr>
          <a:xfrm>
            <a:off x="0" y="3520734"/>
            <a:ext cx="3906140" cy="3097350"/>
          </a:xfrm>
          <a:prstGeom prst="cloudCallout">
            <a:avLst>
              <a:gd name="adj1" fmla="val 107701"/>
              <a:gd name="adj2" fmla="val -50482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Internalised SAC</a:t>
            </a:r>
          </a:p>
          <a:p>
            <a:pPr algn="ctr"/>
            <a:r>
              <a:rPr lang="en-GB" sz="2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kind to others - you know how it feels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4CD0E4D-0698-E497-6560-C13C59CFFEC9}"/>
              </a:ext>
            </a:extLst>
          </p:cNvPr>
          <p:cNvSpPr/>
          <p:nvPr/>
        </p:nvSpPr>
        <p:spPr>
          <a:xfrm>
            <a:off x="7870793" y="3520734"/>
            <a:ext cx="3906140" cy="3210726"/>
          </a:xfrm>
          <a:prstGeom prst="cloudCallout">
            <a:avLst>
              <a:gd name="adj1" fmla="val -93399"/>
              <a:gd name="adj2" fmla="val -5371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Internalised FC</a:t>
            </a:r>
          </a:p>
          <a:p>
            <a:pPr algn="ctr"/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worthy of love – enjoy being you!</a:t>
            </a:r>
          </a:p>
        </p:txBody>
      </p:sp>
    </p:spTree>
    <p:extLst>
      <p:ext uri="{BB962C8B-B14F-4D97-AF65-F5344CB8AC3E}">
        <p14:creationId xmlns:p14="http://schemas.microsoft.com/office/powerpoint/2010/main" val="30550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8D0676-ACDF-E59D-D620-16AE5C72F454}"/>
              </a:ext>
            </a:extLst>
          </p:cNvPr>
          <p:cNvSpPr/>
          <p:nvPr/>
        </p:nvSpPr>
        <p:spPr>
          <a:xfrm>
            <a:off x="0" y="-9453"/>
            <a:ext cx="12192000" cy="4337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INTERNALISED </a:t>
            </a:r>
            <a:r>
              <a:rPr lang="en-GB" sz="2800" b="1" dirty="0">
                <a:solidFill>
                  <a:schemeClr val="tx1"/>
                </a:solidFill>
              </a:rPr>
              <a:t>INSECURE</a:t>
            </a:r>
            <a:r>
              <a:rPr lang="en-GB" sz="2800" b="1" dirty="0"/>
              <a:t> SELF-TALK</a:t>
            </a:r>
          </a:p>
        </p:txBody>
      </p:sp>
      <p:pic>
        <p:nvPicPr>
          <p:cNvPr id="3" name="Picture 2" descr="Clouds in a blue cloudy sky&#10;&#10;Description automatically generated">
            <a:extLst>
              <a:ext uri="{FF2B5EF4-FFF2-40B4-BE49-F238E27FC236}">
                <a16:creationId xmlns:a16="http://schemas.microsoft.com/office/drawing/2014/main" id="{B92BF6C7-98F1-F321-4F90-CC6F26DA7E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5414" y="806483"/>
            <a:ext cx="5160290" cy="546588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CC93C5E-842B-B16E-FF22-7D31DBCEEED0}"/>
              </a:ext>
            </a:extLst>
          </p:cNvPr>
          <p:cNvSpPr/>
          <p:nvPr/>
        </p:nvSpPr>
        <p:spPr>
          <a:xfrm>
            <a:off x="8367341" y="570768"/>
            <a:ext cx="3629090" cy="2912952"/>
          </a:xfrm>
          <a:prstGeom prst="cloudCallout">
            <a:avLst>
              <a:gd name="adj1" fmla="val -106425"/>
              <a:gd name="adj2" fmla="val 35342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NP</a:t>
            </a:r>
          </a:p>
          <a:p>
            <a:pPr algn="ctr"/>
            <a:r>
              <a:rPr lang="en-GB" sz="2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what people want and they will like you 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D0803F2-A6CF-81AE-2F7A-71AF17D7DFC3}"/>
              </a:ext>
            </a:extLst>
          </p:cNvPr>
          <p:cNvSpPr/>
          <p:nvPr/>
        </p:nvSpPr>
        <p:spPr>
          <a:xfrm>
            <a:off x="144855" y="570768"/>
            <a:ext cx="3933147" cy="2653463"/>
          </a:xfrm>
          <a:prstGeom prst="cloudCallout">
            <a:avLst>
              <a:gd name="adj1" fmla="val 98777"/>
              <a:gd name="adj2" fmla="val 5106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Parent</a:t>
            </a:r>
          </a:p>
          <a:p>
            <a:pPr algn="ctr"/>
            <a:r>
              <a:rPr lang="en-GB" sz="2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You’ll be in big trouble if you get it wrong!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DDA29EDF-539F-54D6-D086-FC20C55FECFC}"/>
              </a:ext>
            </a:extLst>
          </p:cNvPr>
          <p:cNvSpPr/>
          <p:nvPr/>
        </p:nvSpPr>
        <p:spPr>
          <a:xfrm>
            <a:off x="201747" y="4149804"/>
            <a:ext cx="3235432" cy="2495440"/>
          </a:xfrm>
          <a:prstGeom prst="cloudCallout">
            <a:avLst>
              <a:gd name="adj1" fmla="val 94174"/>
              <a:gd name="adj2" fmla="val -74158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Adapted Child</a:t>
            </a:r>
          </a:p>
          <a:p>
            <a:pPr algn="ctr"/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out for yourself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4CD0E4D-0698-E497-6560-C13C59CFFEC9}"/>
              </a:ext>
            </a:extLst>
          </p:cNvPr>
          <p:cNvSpPr/>
          <p:nvPr/>
        </p:nvSpPr>
        <p:spPr>
          <a:xfrm>
            <a:off x="8367341" y="4037136"/>
            <a:ext cx="3679804" cy="2720775"/>
          </a:xfrm>
          <a:prstGeom prst="cloudCallout">
            <a:avLst>
              <a:gd name="adj1" fmla="val -104591"/>
              <a:gd name="adj2" fmla="val -66708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FC</a:t>
            </a:r>
          </a:p>
          <a:p>
            <a:pPr algn="ctr"/>
            <a:r>
              <a:rPr lang="en-GB" sz="2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can’t be the real 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122D4D-DEF4-7205-261F-129E205BA21F}"/>
              </a:ext>
            </a:extLst>
          </p:cNvPr>
          <p:cNvSpPr txBox="1"/>
          <p:nvPr/>
        </p:nvSpPr>
        <p:spPr>
          <a:xfrm>
            <a:off x="3546295" y="6316266"/>
            <a:ext cx="509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bg2">
                    <a:lumMod val="25000"/>
                  </a:schemeClr>
                </a:solidFill>
              </a:rPr>
              <a:t>WHERE DOES THIS COME FROM?</a:t>
            </a:r>
          </a:p>
        </p:txBody>
      </p:sp>
    </p:spTree>
    <p:extLst>
      <p:ext uri="{BB962C8B-B14F-4D97-AF65-F5344CB8AC3E}">
        <p14:creationId xmlns:p14="http://schemas.microsoft.com/office/powerpoint/2010/main" val="17596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38C4A469-D749-6CAD-1738-D5193DC099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59" y="3396560"/>
            <a:ext cx="1602674" cy="1667281"/>
          </a:xfrm>
          <a:prstGeom prst="rect">
            <a:avLst/>
          </a:prstGeom>
        </p:spPr>
      </p:pic>
      <p:pic>
        <p:nvPicPr>
          <p:cNvPr id="23" name="Picture 2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AD1632A-4524-2474-F4B9-09D61736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73" y="1800900"/>
            <a:ext cx="1802049" cy="1518272"/>
          </a:xfrm>
          <a:prstGeom prst="rect">
            <a:avLst/>
          </a:prstGeom>
        </p:spPr>
      </p:pic>
      <p:pic>
        <p:nvPicPr>
          <p:cNvPr id="45" name="Picture 4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EE99EAE-A0FF-421F-A6B9-A3923D0F2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" y="160659"/>
            <a:ext cx="1572050" cy="21609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180F2A1-E73D-4085-A5E5-09CAA4A87F86}"/>
              </a:ext>
            </a:extLst>
          </p:cNvPr>
          <p:cNvSpPr txBox="1"/>
          <p:nvPr/>
        </p:nvSpPr>
        <p:spPr>
          <a:xfrm>
            <a:off x="223300" y="2280948"/>
            <a:ext cx="324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Critical, Controlling</a:t>
            </a:r>
          </a:p>
          <a:p>
            <a:pPr algn="ctr"/>
            <a:r>
              <a:rPr lang="en-GB" sz="2400" b="1">
                <a:solidFill>
                  <a:srgbClr val="0066FF"/>
                </a:solidFill>
              </a:rPr>
              <a:t>Abusive Parent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DCA1A2-A35E-43BA-9608-F2B1555431AD}"/>
              </a:ext>
            </a:extLst>
          </p:cNvPr>
          <p:cNvSpPr/>
          <p:nvPr/>
        </p:nvSpPr>
        <p:spPr>
          <a:xfrm>
            <a:off x="3833341" y="656828"/>
            <a:ext cx="5297089" cy="54102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46944C-F87E-4E72-8E31-10C8E577F5B8}"/>
              </a:ext>
            </a:extLst>
          </p:cNvPr>
          <p:cNvCxnSpPr>
            <a:cxnSpLocks/>
            <a:endCxn id="2" idx="6"/>
          </p:cNvCxnSpPr>
          <p:nvPr/>
        </p:nvCxnSpPr>
        <p:spPr>
          <a:xfrm>
            <a:off x="3827988" y="3361957"/>
            <a:ext cx="53024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6" name="Picture 25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8D6BC6E0-86CF-4896-8511-4111C330E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37" y="3401859"/>
            <a:ext cx="1602674" cy="1667281"/>
          </a:xfrm>
          <a:prstGeom prst="rect">
            <a:avLst/>
          </a:prstGeom>
        </p:spPr>
      </p:pic>
      <p:pic>
        <p:nvPicPr>
          <p:cNvPr id="37" name="Picture 36" descr="A person holding a baby&#10;&#10;Description automatically generated">
            <a:extLst>
              <a:ext uri="{FF2B5EF4-FFF2-40B4-BE49-F238E27FC236}">
                <a16:creationId xmlns:a16="http://schemas.microsoft.com/office/drawing/2014/main" id="{033A3408-E4E3-42AF-84D9-06BC644C92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25" y="3489685"/>
            <a:ext cx="1913639" cy="14549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2A76E9-AD45-4028-B694-BDE029DB9943}"/>
              </a:ext>
            </a:extLst>
          </p:cNvPr>
          <p:cNvCxnSpPr>
            <a:cxnSpLocks/>
          </p:cNvCxnSpPr>
          <p:nvPr/>
        </p:nvCxnSpPr>
        <p:spPr>
          <a:xfrm>
            <a:off x="6457783" y="656828"/>
            <a:ext cx="48203" cy="541025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Picture 4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E5A66DB-D8F2-433D-AB0F-AABBE0742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73" y="1821312"/>
            <a:ext cx="1802049" cy="151827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956D20-7E6F-8044-4E8C-0322103D52A8}"/>
              </a:ext>
            </a:extLst>
          </p:cNvPr>
          <p:cNvGrpSpPr/>
          <p:nvPr/>
        </p:nvGrpSpPr>
        <p:grpSpPr>
          <a:xfrm>
            <a:off x="9283793" y="49544"/>
            <a:ext cx="2848926" cy="2694951"/>
            <a:chOff x="9283793" y="49544"/>
            <a:chExt cx="2848926" cy="2694951"/>
          </a:xfrm>
        </p:grpSpPr>
        <p:pic>
          <p:nvPicPr>
            <p:cNvPr id="50" name="Picture 49" descr="A group of people standing on the floor&#10;&#10;Description automatically generated">
              <a:extLst>
                <a:ext uri="{FF2B5EF4-FFF2-40B4-BE49-F238E27FC236}">
                  <a16:creationId xmlns:a16="http://schemas.microsoft.com/office/drawing/2014/main" id="{CCFADF2E-454E-4363-8B13-3A951CB85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3794" y="49544"/>
              <a:ext cx="2848925" cy="226895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7CAC18-D656-4D73-B507-122D00752E2C}"/>
                </a:ext>
              </a:extLst>
            </p:cNvPr>
            <p:cNvSpPr txBox="1"/>
            <p:nvPr/>
          </p:nvSpPr>
          <p:spPr>
            <a:xfrm>
              <a:off x="9283793" y="2282830"/>
              <a:ext cx="2848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>
                  <a:solidFill>
                    <a:srgbClr val="0066FF"/>
                  </a:solidFill>
                </a:rPr>
                <a:t>Permissive Parent</a:t>
              </a:r>
            </a:p>
          </p:txBody>
        </p:sp>
      </p:grpSp>
      <p:pic>
        <p:nvPicPr>
          <p:cNvPr id="54" name="Picture 53" descr="A picture containing person, building, man, sitting&#10;&#10;Description automatically generated">
            <a:extLst>
              <a:ext uri="{FF2B5EF4-FFF2-40B4-BE49-F238E27FC236}">
                <a16:creationId xmlns:a16="http://schemas.microsoft.com/office/drawing/2014/main" id="{E1A07DBB-3E06-4018-9E9B-67E4C1F72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2" y="5319136"/>
            <a:ext cx="1300951" cy="150573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641EE72-A8F3-4F47-BC3C-80B3BA4178A3}"/>
              </a:ext>
            </a:extLst>
          </p:cNvPr>
          <p:cNvSpPr txBox="1"/>
          <p:nvPr/>
        </p:nvSpPr>
        <p:spPr>
          <a:xfrm>
            <a:off x="0" y="4851826"/>
            <a:ext cx="174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Hurt Child</a:t>
            </a:r>
          </a:p>
        </p:txBody>
      </p:sp>
      <p:pic>
        <p:nvPicPr>
          <p:cNvPr id="57" name="Picture 56" descr="A person in a yellow dress&#10;&#10;Description automatically generated">
            <a:extLst>
              <a:ext uri="{FF2B5EF4-FFF2-40B4-BE49-F238E27FC236}">
                <a16:creationId xmlns:a16="http://schemas.microsoft.com/office/drawing/2014/main" id="{45E3EE15-F116-4E91-B2F9-531B72CEB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55" y="4210494"/>
            <a:ext cx="1476832" cy="185659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9263D95-5A63-44EA-B21F-34E8EE500EF6}"/>
              </a:ext>
            </a:extLst>
          </p:cNvPr>
          <p:cNvSpPr txBox="1"/>
          <p:nvPr/>
        </p:nvSpPr>
        <p:spPr>
          <a:xfrm>
            <a:off x="1014929" y="3828562"/>
            <a:ext cx="2136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Adapted Child</a:t>
            </a:r>
          </a:p>
          <a:p>
            <a:pPr algn="ctr"/>
            <a:r>
              <a:rPr lang="en-GB" sz="2400" b="1">
                <a:solidFill>
                  <a:srgbClr val="0066FF"/>
                </a:solidFill>
              </a:rPr>
              <a:t>Conditional Love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5D9A7F-1324-4092-AE25-335AA3370734}"/>
              </a:ext>
            </a:extLst>
          </p:cNvPr>
          <p:cNvSpPr txBox="1"/>
          <p:nvPr/>
        </p:nvSpPr>
        <p:spPr>
          <a:xfrm>
            <a:off x="9647141" y="4000958"/>
            <a:ext cx="196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Wild Rebel Child</a:t>
            </a: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828DAEE1-1603-4D48-89EF-FAE1BAACF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065" y="6236111"/>
            <a:ext cx="5118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i="1">
                <a:solidFill>
                  <a:srgbClr val="C00000"/>
                </a:solidFill>
                <a:latin typeface="Calibri" panose="020F0502020204030204" pitchFamily="34" charset="0"/>
              </a:rPr>
              <a:t>Hurt – Shame - Anger - Rebellion</a:t>
            </a: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3F19F4BB-56FC-4392-A5F2-2523165FD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539" y="133608"/>
            <a:ext cx="311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i="1">
                <a:solidFill>
                  <a:srgbClr val="C00000"/>
                </a:solidFill>
                <a:latin typeface="Calibri" panose="020F0502020204030204" pitchFamily="34" charset="0"/>
              </a:rPr>
              <a:t>Inconsistent Parent</a:t>
            </a:r>
          </a:p>
        </p:txBody>
      </p:sp>
      <p:graphicFrame>
        <p:nvGraphicFramePr>
          <p:cNvPr id="40" name="Object 48">
            <a:extLst>
              <a:ext uri="{FF2B5EF4-FFF2-40B4-BE49-F238E27FC236}">
                <a16:creationId xmlns:a16="http://schemas.microsoft.com/office/drawing/2014/main" id="{999C56AD-5023-49D1-99DB-3F66DCFBCA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388109"/>
              </p:ext>
            </p:extLst>
          </p:nvPr>
        </p:nvGraphicFramePr>
        <p:xfrm>
          <a:off x="1873223" y="6284710"/>
          <a:ext cx="2491286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0" imgW="1857080" imgH="791852" progId="Presentations.Drawing.15">
                  <p:embed/>
                </p:oleObj>
              </mc:Choice>
              <mc:Fallback>
                <p:oleObj name="Drawing" r:id="rId10" imgW="1857080" imgH="791852" progId="Presentations.Drawing.15">
                  <p:embed/>
                  <p:pic>
                    <p:nvPicPr>
                      <p:cNvPr id="40" name="Object 48">
                        <a:extLst>
                          <a:ext uri="{FF2B5EF4-FFF2-40B4-BE49-F238E27FC236}">
                            <a16:creationId xmlns:a16="http://schemas.microsoft.com/office/drawing/2014/main" id="{999C56AD-5023-49D1-99DB-3F66DCFBCA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23" y="6284710"/>
                        <a:ext cx="2491286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1">
            <a:extLst>
              <a:ext uri="{FF2B5EF4-FFF2-40B4-BE49-F238E27FC236}">
                <a16:creationId xmlns:a16="http://schemas.microsoft.com/office/drawing/2014/main" id="{62A941AA-A34B-48B9-A2D9-8F7477977C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5077" y="-53148"/>
          <a:ext cx="23431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2" imgW="2328421" imgH="735291" progId="Presentations.Drawing.15">
                  <p:embed/>
                </p:oleObj>
              </mc:Choice>
              <mc:Fallback>
                <p:oleObj name="Drawing" r:id="rId12" imgW="2328421" imgH="735291" progId="Presentations.Drawing.15">
                  <p:embed/>
                  <p:pic>
                    <p:nvPicPr>
                      <p:cNvPr id="42" name="Object 51">
                        <a:extLst>
                          <a:ext uri="{FF2B5EF4-FFF2-40B4-BE49-F238E27FC236}">
                            <a16:creationId xmlns:a16="http://schemas.microsoft.com/office/drawing/2014/main" id="{62A941AA-A34B-48B9-A2D9-8F7477977C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5077" y="-53148"/>
                        <a:ext cx="23431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2">
            <a:extLst>
              <a:ext uri="{FF2B5EF4-FFF2-40B4-BE49-F238E27FC236}">
                <a16:creationId xmlns:a16="http://schemas.microsoft.com/office/drawing/2014/main" id="{673FDD10-3007-4D59-9DAF-E88622C2D3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8824" y="-55992"/>
          <a:ext cx="23431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4" imgW="2328421" imgH="735291" progId="Presentations.Drawing.16">
                  <p:embed/>
                </p:oleObj>
              </mc:Choice>
              <mc:Fallback>
                <p:oleObj name="Drawing" r:id="rId14" imgW="2328421" imgH="735291" progId="Presentations.Drawing.16">
                  <p:embed/>
                  <p:pic>
                    <p:nvPicPr>
                      <p:cNvPr id="43" name="Object 52">
                        <a:extLst>
                          <a:ext uri="{FF2B5EF4-FFF2-40B4-BE49-F238E27FC236}">
                            <a16:creationId xmlns:a16="http://schemas.microsoft.com/office/drawing/2014/main" id="{673FDD10-3007-4D59-9DAF-E88622C2D3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8824" y="-55992"/>
                        <a:ext cx="23431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7">
            <a:extLst>
              <a:ext uri="{FF2B5EF4-FFF2-40B4-BE49-F238E27FC236}">
                <a16:creationId xmlns:a16="http://schemas.microsoft.com/office/drawing/2014/main" id="{70E5C31C-BFD5-4DAD-8879-4CED388E33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3460" y="6351731"/>
          <a:ext cx="2183681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6" imgW="1838227" imgH="791852" progId="Presentations.Drawing.15">
                  <p:embed/>
                </p:oleObj>
              </mc:Choice>
              <mc:Fallback>
                <p:oleObj name="Drawing" r:id="rId16" imgW="1838227" imgH="791852" progId="Presentations.Drawing.15">
                  <p:embed/>
                  <p:pic>
                    <p:nvPicPr>
                      <p:cNvPr id="44" name="Object 47">
                        <a:extLst>
                          <a:ext uri="{FF2B5EF4-FFF2-40B4-BE49-F238E27FC236}">
                            <a16:creationId xmlns:a16="http://schemas.microsoft.com/office/drawing/2014/main" id="{70E5C31C-BFD5-4DAD-8879-4CED388E33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3460" y="6351731"/>
                        <a:ext cx="2183681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1DA90C3-5092-48DC-A340-00796E640D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41" y="4851826"/>
            <a:ext cx="1964792" cy="1964792"/>
          </a:xfrm>
          <a:prstGeom prst="rect">
            <a:avLst/>
          </a:prstGeom>
        </p:spPr>
      </p:pic>
      <p:pic>
        <p:nvPicPr>
          <p:cNvPr id="41" name="Picture 40" descr="A person in a green shirt&#10;&#10;Description automatically generated">
            <a:extLst>
              <a:ext uri="{FF2B5EF4-FFF2-40B4-BE49-F238E27FC236}">
                <a16:creationId xmlns:a16="http://schemas.microsoft.com/office/drawing/2014/main" id="{48D90F0D-786E-467C-A58D-343FC286BF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73" y="532975"/>
            <a:ext cx="1434494" cy="1788672"/>
          </a:xfrm>
          <a:prstGeom prst="rect">
            <a:avLst/>
          </a:prstGeom>
        </p:spPr>
      </p:pic>
      <p:grpSp>
        <p:nvGrpSpPr>
          <p:cNvPr id="14" name="Group 34">
            <a:extLst>
              <a:ext uri="{FF2B5EF4-FFF2-40B4-BE49-F238E27FC236}">
                <a16:creationId xmlns:a16="http://schemas.microsoft.com/office/drawing/2014/main" id="{EA469413-DE48-7714-0856-CC7BF27DC1FF}"/>
              </a:ext>
            </a:extLst>
          </p:cNvPr>
          <p:cNvGrpSpPr>
            <a:grpSpLocks/>
          </p:cNvGrpSpPr>
          <p:nvPr/>
        </p:nvGrpSpPr>
        <p:grpSpPr bwMode="auto">
          <a:xfrm>
            <a:off x="6545993" y="1193221"/>
            <a:ext cx="3325813" cy="4497388"/>
            <a:chOff x="2971" y="994"/>
            <a:chExt cx="1996" cy="2603"/>
          </a:xfrm>
        </p:grpSpPr>
        <p:sp>
          <p:nvSpPr>
            <p:cNvPr id="15" name="Line 33">
              <a:extLst>
                <a:ext uri="{FF2B5EF4-FFF2-40B4-BE49-F238E27FC236}">
                  <a16:creationId xmlns:a16="http://schemas.microsoft.com/office/drawing/2014/main" id="{37BAC823-EED3-7B73-58B3-D5918ACAEC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2236"/>
              <a:ext cx="1996" cy="1361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32">
              <a:extLst>
                <a:ext uri="{FF2B5EF4-FFF2-40B4-BE49-F238E27FC236}">
                  <a16:creationId xmlns:a16="http://schemas.microsoft.com/office/drawing/2014/main" id="{AFB01A15-F0A2-5CFD-2CB9-D02407651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994"/>
              <a:ext cx="1734" cy="1257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D187A5-BB76-FCF9-7F13-992E3662FC48}"/>
              </a:ext>
            </a:extLst>
          </p:cNvPr>
          <p:cNvSpPr txBox="1"/>
          <p:nvPr/>
        </p:nvSpPr>
        <p:spPr>
          <a:xfrm>
            <a:off x="1474381" y="3165475"/>
            <a:ext cx="123766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C80B2A-814D-B6A5-347B-E2722F1EE3AF}"/>
              </a:ext>
            </a:extLst>
          </p:cNvPr>
          <p:cNvSpPr txBox="1"/>
          <p:nvPr/>
        </p:nvSpPr>
        <p:spPr>
          <a:xfrm>
            <a:off x="10025561" y="3165475"/>
            <a:ext cx="123766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OUT</a:t>
            </a:r>
          </a:p>
        </p:txBody>
      </p:sp>
      <p:pic>
        <p:nvPicPr>
          <p:cNvPr id="35" name="Picture 3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020C4C5-5DE8-44AE-BAA2-ED3B815CFA2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54" y="1760041"/>
            <a:ext cx="1877824" cy="1536287"/>
          </a:xfrm>
          <a:prstGeom prst="rect">
            <a:avLst/>
          </a:prstGeom>
        </p:spPr>
      </p:pic>
      <p:pic>
        <p:nvPicPr>
          <p:cNvPr id="20" name="Picture 19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3330F2C3-71D6-C635-D6A8-6F33F1FC9A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86" y="1772322"/>
            <a:ext cx="1877824" cy="1536287"/>
          </a:xfrm>
          <a:prstGeom prst="rect">
            <a:avLst/>
          </a:prstGeom>
        </p:spPr>
      </p:pic>
      <p:pic>
        <p:nvPicPr>
          <p:cNvPr id="21" name="Picture 20" descr="A person holding a baby&#10;&#10;Description automatically generated">
            <a:extLst>
              <a:ext uri="{FF2B5EF4-FFF2-40B4-BE49-F238E27FC236}">
                <a16:creationId xmlns:a16="http://schemas.microsoft.com/office/drawing/2014/main" id="{D0644B65-BD3F-30C6-11F3-E46A56153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78" y="3496179"/>
            <a:ext cx="1913639" cy="1454910"/>
          </a:xfrm>
          <a:prstGeom prst="rect">
            <a:avLst/>
          </a:prstGeom>
        </p:spPr>
      </p:pic>
      <p:grpSp>
        <p:nvGrpSpPr>
          <p:cNvPr id="3" name="Group 30">
            <a:extLst>
              <a:ext uri="{FF2B5EF4-FFF2-40B4-BE49-F238E27FC236}">
                <a16:creationId xmlns:a16="http://schemas.microsoft.com/office/drawing/2014/main" id="{CE934279-106E-459C-6D87-4C7FB024686A}"/>
              </a:ext>
            </a:extLst>
          </p:cNvPr>
          <p:cNvGrpSpPr>
            <a:grpSpLocks/>
          </p:cNvGrpSpPr>
          <p:nvPr/>
        </p:nvGrpSpPr>
        <p:grpSpPr bwMode="auto">
          <a:xfrm rot="21347962">
            <a:off x="3158212" y="1019618"/>
            <a:ext cx="3333605" cy="4661144"/>
            <a:chOff x="884" y="688"/>
            <a:chExt cx="2087" cy="2969"/>
          </a:xfrm>
        </p:grpSpPr>
        <p:sp>
          <p:nvSpPr>
            <p:cNvPr id="5" name="Line 29">
              <a:extLst>
                <a:ext uri="{FF2B5EF4-FFF2-40B4-BE49-F238E27FC236}">
                  <a16:creationId xmlns:a16="http://schemas.microsoft.com/office/drawing/2014/main" id="{66312DF6-A900-15A9-A9F9-549D1E9FE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2251"/>
              <a:ext cx="2087" cy="1406"/>
            </a:xfrm>
            <a:prstGeom prst="lin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Line 28">
              <a:extLst>
                <a:ext uri="{FF2B5EF4-FFF2-40B4-BE49-F238E27FC236}">
                  <a16:creationId xmlns:a16="http://schemas.microsoft.com/office/drawing/2014/main" id="{105A1247-16EA-75D7-384E-9328ADB00D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0" y="688"/>
              <a:ext cx="2001" cy="1563"/>
            </a:xfrm>
            <a:prstGeom prst="lin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30">
            <a:extLst>
              <a:ext uri="{FF2B5EF4-FFF2-40B4-BE49-F238E27FC236}">
                <a16:creationId xmlns:a16="http://schemas.microsoft.com/office/drawing/2014/main" id="{0E041479-C405-7E87-F1F4-F18960AF30F6}"/>
              </a:ext>
            </a:extLst>
          </p:cNvPr>
          <p:cNvGrpSpPr>
            <a:grpSpLocks/>
          </p:cNvGrpSpPr>
          <p:nvPr/>
        </p:nvGrpSpPr>
        <p:grpSpPr bwMode="auto">
          <a:xfrm rot="21347962">
            <a:off x="1543177" y="1095651"/>
            <a:ext cx="4950291" cy="4952823"/>
            <a:chOff x="884" y="879"/>
            <a:chExt cx="2087" cy="2778"/>
          </a:xfrm>
        </p:grpSpPr>
        <p:sp>
          <p:nvSpPr>
            <p:cNvPr id="10" name="Line 29">
              <a:extLst>
                <a:ext uri="{FF2B5EF4-FFF2-40B4-BE49-F238E27FC236}">
                  <a16:creationId xmlns:a16="http://schemas.microsoft.com/office/drawing/2014/main" id="{7DC8D8B9-7C22-8CF0-2D93-F2F3DD0AA1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2251"/>
              <a:ext cx="2087" cy="1406"/>
            </a:xfrm>
            <a:prstGeom prst="lin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28">
              <a:extLst>
                <a:ext uri="{FF2B5EF4-FFF2-40B4-BE49-F238E27FC236}">
                  <a16:creationId xmlns:a16="http://schemas.microsoft.com/office/drawing/2014/main" id="{2E89F2FF-800D-4F18-44B4-2BA791000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6" y="879"/>
              <a:ext cx="1825" cy="1372"/>
            </a:xfrm>
            <a:prstGeom prst="lin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E30C845-390F-4FC6-866D-0E538DA7D410}"/>
              </a:ext>
            </a:extLst>
          </p:cNvPr>
          <p:cNvSpPr txBox="1"/>
          <p:nvPr/>
        </p:nvSpPr>
        <p:spPr>
          <a:xfrm>
            <a:off x="5965909" y="3040450"/>
            <a:ext cx="98374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C00000"/>
                </a:solidFill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6095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5" grpId="0"/>
      <p:bldP spid="58" grpId="0"/>
      <p:bldP spid="27" grpId="0"/>
      <p:bldP spid="38" grpId="0"/>
      <p:bldP spid="39" grpId="0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erson holding a baby&#10;&#10;Description automatically generated">
            <a:extLst>
              <a:ext uri="{FF2B5EF4-FFF2-40B4-BE49-F238E27FC236}">
                <a16:creationId xmlns:a16="http://schemas.microsoft.com/office/drawing/2014/main" id="{B78F3561-2A0F-8123-5A92-677B1BA8B6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57" y="3477265"/>
            <a:ext cx="1997525" cy="1518687"/>
          </a:xfrm>
          <a:prstGeom prst="rect">
            <a:avLst/>
          </a:prstGeom>
        </p:spPr>
      </p:pic>
      <p:pic>
        <p:nvPicPr>
          <p:cNvPr id="29" name="Picture 28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609940D2-53DD-9F72-14E4-79417C636D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18" y="1736423"/>
            <a:ext cx="1877824" cy="15362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4DCA1A2-A35E-43BA-9608-F2B1555431AD}"/>
              </a:ext>
            </a:extLst>
          </p:cNvPr>
          <p:cNvSpPr/>
          <p:nvPr/>
        </p:nvSpPr>
        <p:spPr>
          <a:xfrm>
            <a:off x="3833341" y="656828"/>
            <a:ext cx="5297089" cy="54102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46944C-F87E-4E72-8E31-10C8E577F5B8}"/>
              </a:ext>
            </a:extLst>
          </p:cNvPr>
          <p:cNvCxnSpPr>
            <a:cxnSpLocks/>
            <a:endCxn id="2" idx="6"/>
          </p:cNvCxnSpPr>
          <p:nvPr/>
        </p:nvCxnSpPr>
        <p:spPr>
          <a:xfrm>
            <a:off x="3827988" y="3361957"/>
            <a:ext cx="53024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5" name="Picture 3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020C4C5-5DE8-44AE-BAA2-ED3B815CF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49" y="1736423"/>
            <a:ext cx="1877824" cy="1536287"/>
          </a:xfrm>
          <a:prstGeom prst="rect">
            <a:avLst/>
          </a:prstGeom>
        </p:spPr>
      </p:pic>
      <p:pic>
        <p:nvPicPr>
          <p:cNvPr id="37" name="Picture 36" descr="A person holding a baby&#10;&#10;Description automatically generated">
            <a:extLst>
              <a:ext uri="{FF2B5EF4-FFF2-40B4-BE49-F238E27FC236}">
                <a16:creationId xmlns:a16="http://schemas.microsoft.com/office/drawing/2014/main" id="{033A3408-E4E3-42AF-84D9-06BC644C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54" y="3496043"/>
            <a:ext cx="1997525" cy="15186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2A76E9-AD45-4028-B694-BDE029DB9943}"/>
              </a:ext>
            </a:extLst>
          </p:cNvPr>
          <p:cNvCxnSpPr>
            <a:cxnSpLocks/>
          </p:cNvCxnSpPr>
          <p:nvPr/>
        </p:nvCxnSpPr>
        <p:spPr>
          <a:xfrm>
            <a:off x="6457783" y="656828"/>
            <a:ext cx="48203" cy="541025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D328224-53D3-6E3D-C28B-58DC332E84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81" y="1720789"/>
            <a:ext cx="1855853" cy="1536287"/>
          </a:xfrm>
          <a:prstGeom prst="rect">
            <a:avLst/>
          </a:prstGeom>
        </p:spPr>
      </p:pic>
      <p:pic>
        <p:nvPicPr>
          <p:cNvPr id="5" name="Picture 4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D02CC3CF-D11E-AA04-6921-03448C0E5B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26" y="3466840"/>
            <a:ext cx="1602674" cy="1831189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ACD6A95-A6D4-FD5B-D6F4-377028AE4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99" y="1720788"/>
            <a:ext cx="1855853" cy="1536287"/>
          </a:xfrm>
          <a:prstGeom prst="rect">
            <a:avLst/>
          </a:prstGeom>
        </p:spPr>
      </p:pic>
      <p:pic>
        <p:nvPicPr>
          <p:cNvPr id="9" name="Picture 8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443ED4BD-0EF3-41E2-2FC8-972219E8C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26" y="3466839"/>
            <a:ext cx="1602674" cy="1831189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963D683-AE49-9A29-0E32-1E5977742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9" y="414794"/>
            <a:ext cx="1572050" cy="21609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DD1EA9-D265-A9E2-1E92-AA5707B924EA}"/>
              </a:ext>
            </a:extLst>
          </p:cNvPr>
          <p:cNvSpPr txBox="1"/>
          <p:nvPr/>
        </p:nvSpPr>
        <p:spPr>
          <a:xfrm>
            <a:off x="519190" y="2552490"/>
            <a:ext cx="3019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Conditional love</a:t>
            </a:r>
          </a:p>
          <a:p>
            <a:pPr algn="ctr"/>
            <a:r>
              <a:rPr lang="en-GB" sz="2400" b="1">
                <a:solidFill>
                  <a:srgbClr val="0066FF"/>
                </a:solidFill>
              </a:rPr>
              <a:t>“Behave – be good”</a:t>
            </a:r>
          </a:p>
        </p:txBody>
      </p:sp>
      <p:pic>
        <p:nvPicPr>
          <p:cNvPr id="19" name="Picture 18" descr="A person in a green shirt&#10;&#10;Description automatically generated">
            <a:extLst>
              <a:ext uri="{FF2B5EF4-FFF2-40B4-BE49-F238E27FC236}">
                <a16:creationId xmlns:a16="http://schemas.microsoft.com/office/drawing/2014/main" id="{468D221D-579B-2845-C40A-32E710AB9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32" y="800322"/>
            <a:ext cx="1434494" cy="1788672"/>
          </a:xfrm>
          <a:prstGeom prst="rect">
            <a:avLst/>
          </a:prstGeom>
        </p:spPr>
      </p:pic>
      <p:pic>
        <p:nvPicPr>
          <p:cNvPr id="20" name="Picture 19" descr="A person in a yellow dress&#10;&#10;Description automatically generated">
            <a:extLst>
              <a:ext uri="{FF2B5EF4-FFF2-40B4-BE49-F238E27FC236}">
                <a16:creationId xmlns:a16="http://schemas.microsoft.com/office/drawing/2014/main" id="{AE1C7C78-2E8E-A634-B6AE-BF25E6147D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91" y="3957349"/>
            <a:ext cx="1350240" cy="16974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EA2C70-E09C-B296-C753-6E6F187BAC77}"/>
              </a:ext>
            </a:extLst>
          </p:cNvPr>
          <p:cNvSpPr txBox="1"/>
          <p:nvPr/>
        </p:nvSpPr>
        <p:spPr>
          <a:xfrm>
            <a:off x="1232021" y="4153575"/>
            <a:ext cx="1841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I must </a:t>
            </a:r>
          </a:p>
          <a:p>
            <a:pPr algn="ctr"/>
            <a:r>
              <a:rPr lang="en-GB" sz="2400" b="1">
                <a:solidFill>
                  <a:srgbClr val="0066FF"/>
                </a:solidFill>
              </a:rPr>
              <a:t>get it right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7B0D9E-9EF1-7C88-D438-7459179DCACD}"/>
              </a:ext>
            </a:extLst>
          </p:cNvPr>
          <p:cNvSpPr txBox="1"/>
          <p:nvPr/>
        </p:nvSpPr>
        <p:spPr>
          <a:xfrm>
            <a:off x="1398980" y="5963989"/>
            <a:ext cx="229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I am afraid of being punished</a:t>
            </a:r>
          </a:p>
        </p:txBody>
      </p:sp>
      <p:pic>
        <p:nvPicPr>
          <p:cNvPr id="28" name="Picture 27" descr="A picture containing person, building, man, sitting&#10;&#10;Description automatically generated">
            <a:extLst>
              <a:ext uri="{FF2B5EF4-FFF2-40B4-BE49-F238E27FC236}">
                <a16:creationId xmlns:a16="http://schemas.microsoft.com/office/drawing/2014/main" id="{0E38A0E0-AB3E-4C31-D433-685DA236A8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6779"/>
            <a:ext cx="1449155" cy="1505731"/>
          </a:xfrm>
          <a:prstGeom prst="rect">
            <a:avLst/>
          </a:prstGeom>
        </p:spPr>
      </p:pic>
      <p:pic>
        <p:nvPicPr>
          <p:cNvPr id="31" name="Picture 30" descr="A group of people standing on the floor&#10;&#10;Description automatically generated">
            <a:extLst>
              <a:ext uri="{FF2B5EF4-FFF2-40B4-BE49-F238E27FC236}">
                <a16:creationId xmlns:a16="http://schemas.microsoft.com/office/drawing/2014/main" id="{7FEB0BA5-E6B5-9F6D-8D99-6D92BA2AC5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459" y="540344"/>
            <a:ext cx="2848925" cy="22689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9AB0C7-9A5B-B43B-4DAA-40CEECF3D789}"/>
              </a:ext>
            </a:extLst>
          </p:cNvPr>
          <p:cNvSpPr txBox="1"/>
          <p:nvPr/>
        </p:nvSpPr>
        <p:spPr>
          <a:xfrm>
            <a:off x="9267459" y="2686155"/>
            <a:ext cx="2848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Poor Boundaries</a:t>
            </a:r>
          </a:p>
          <a:p>
            <a:pPr algn="ctr"/>
            <a:r>
              <a:rPr lang="en-GB" sz="2400" b="1">
                <a:solidFill>
                  <a:srgbClr val="0066FF"/>
                </a:solidFill>
              </a:rPr>
              <a:t>“Do / have what you want”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6ABB69-0B5B-A8AF-D611-2E41F2E7040F}"/>
              </a:ext>
            </a:extLst>
          </p:cNvPr>
          <p:cNvSpPr txBox="1"/>
          <p:nvPr/>
        </p:nvSpPr>
        <p:spPr>
          <a:xfrm>
            <a:off x="10522616" y="4592931"/>
            <a:ext cx="138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Don’t tell me what to do!</a:t>
            </a:r>
          </a:p>
        </p:txBody>
      </p:sp>
      <p:pic>
        <p:nvPicPr>
          <p:cNvPr id="34" name="Picture 3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77E1359-F479-6683-E608-452451078C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508" y="4645989"/>
            <a:ext cx="1604694" cy="1604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47B4C-B013-1D96-7879-314EA8C355CF}"/>
              </a:ext>
            </a:extLst>
          </p:cNvPr>
          <p:cNvSpPr txBox="1"/>
          <p:nvPr/>
        </p:nvSpPr>
        <p:spPr>
          <a:xfrm>
            <a:off x="105744" y="3861196"/>
            <a:ext cx="123766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3B5B8-E44E-0B98-76BB-A68158B1C5EB}"/>
              </a:ext>
            </a:extLst>
          </p:cNvPr>
          <p:cNvSpPr txBox="1"/>
          <p:nvPr/>
        </p:nvSpPr>
        <p:spPr>
          <a:xfrm>
            <a:off x="10691921" y="3861187"/>
            <a:ext cx="123766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065FC8-4B8C-570E-B786-2C10AA8866D6}"/>
              </a:ext>
            </a:extLst>
          </p:cNvPr>
          <p:cNvSpPr/>
          <p:nvPr/>
        </p:nvSpPr>
        <p:spPr>
          <a:xfrm>
            <a:off x="0" y="-9453"/>
            <a:ext cx="12192000" cy="46184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MESSAGES WE HEAR IN OUR HEAD WHEN WE ARE “OUT”</a:t>
            </a:r>
          </a:p>
        </p:txBody>
      </p:sp>
    </p:spTree>
    <p:extLst>
      <p:ext uri="{BB962C8B-B14F-4D97-AF65-F5344CB8AC3E}">
        <p14:creationId xmlns:p14="http://schemas.microsoft.com/office/powerpoint/2010/main" val="8065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32" grpId="0"/>
      <p:bldP spid="33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erson holding a baby&#10;&#10;Description automatically generated">
            <a:extLst>
              <a:ext uri="{FF2B5EF4-FFF2-40B4-BE49-F238E27FC236}">
                <a16:creationId xmlns:a16="http://schemas.microsoft.com/office/drawing/2014/main" id="{B78F3561-2A0F-8123-5A92-677B1BA8B6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57" y="3477265"/>
            <a:ext cx="1997525" cy="1518687"/>
          </a:xfrm>
          <a:prstGeom prst="rect">
            <a:avLst/>
          </a:prstGeom>
        </p:spPr>
      </p:pic>
      <p:pic>
        <p:nvPicPr>
          <p:cNvPr id="29" name="Picture 28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609940D2-53DD-9F72-14E4-79417C636D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18" y="1736423"/>
            <a:ext cx="1877824" cy="15362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4DCA1A2-A35E-43BA-9608-F2B1555431AD}"/>
              </a:ext>
            </a:extLst>
          </p:cNvPr>
          <p:cNvSpPr/>
          <p:nvPr/>
        </p:nvSpPr>
        <p:spPr>
          <a:xfrm>
            <a:off x="3833341" y="656828"/>
            <a:ext cx="5297089" cy="54102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46944C-F87E-4E72-8E31-10C8E577F5B8}"/>
              </a:ext>
            </a:extLst>
          </p:cNvPr>
          <p:cNvCxnSpPr>
            <a:cxnSpLocks/>
            <a:endCxn id="2" idx="6"/>
          </p:cNvCxnSpPr>
          <p:nvPr/>
        </p:nvCxnSpPr>
        <p:spPr>
          <a:xfrm>
            <a:off x="3827988" y="3361957"/>
            <a:ext cx="53024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5" name="Picture 3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020C4C5-5DE8-44AE-BAA2-ED3B815CF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49" y="1736423"/>
            <a:ext cx="1877824" cy="1536287"/>
          </a:xfrm>
          <a:prstGeom prst="rect">
            <a:avLst/>
          </a:prstGeom>
        </p:spPr>
      </p:pic>
      <p:pic>
        <p:nvPicPr>
          <p:cNvPr id="37" name="Picture 36" descr="A person holding a baby&#10;&#10;Description automatically generated">
            <a:extLst>
              <a:ext uri="{FF2B5EF4-FFF2-40B4-BE49-F238E27FC236}">
                <a16:creationId xmlns:a16="http://schemas.microsoft.com/office/drawing/2014/main" id="{033A3408-E4E3-42AF-84D9-06BC644C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54" y="3496043"/>
            <a:ext cx="1997525" cy="15186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2A76E9-AD45-4028-B694-BDE029DB9943}"/>
              </a:ext>
            </a:extLst>
          </p:cNvPr>
          <p:cNvCxnSpPr>
            <a:cxnSpLocks/>
          </p:cNvCxnSpPr>
          <p:nvPr/>
        </p:nvCxnSpPr>
        <p:spPr>
          <a:xfrm>
            <a:off x="6457783" y="656828"/>
            <a:ext cx="48203" cy="541025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D328224-53D3-6E3D-C28B-58DC332E84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81" y="1720789"/>
            <a:ext cx="1855853" cy="1536287"/>
          </a:xfrm>
          <a:prstGeom prst="rect">
            <a:avLst/>
          </a:prstGeom>
        </p:spPr>
      </p:pic>
      <p:pic>
        <p:nvPicPr>
          <p:cNvPr id="5" name="Picture 4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D02CC3CF-D11E-AA04-6921-03448C0E5B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26" y="3466840"/>
            <a:ext cx="1602674" cy="1831189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ACD6A95-A6D4-FD5B-D6F4-377028AE4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99" y="1720788"/>
            <a:ext cx="1855853" cy="1536287"/>
          </a:xfrm>
          <a:prstGeom prst="rect">
            <a:avLst/>
          </a:prstGeom>
        </p:spPr>
      </p:pic>
      <p:pic>
        <p:nvPicPr>
          <p:cNvPr id="9" name="Picture 8" descr="A hand holding a yellow umbrella in the rain&#10;&#10;Description automatically generated">
            <a:extLst>
              <a:ext uri="{FF2B5EF4-FFF2-40B4-BE49-F238E27FC236}">
                <a16:creationId xmlns:a16="http://schemas.microsoft.com/office/drawing/2014/main" id="{443ED4BD-0EF3-41E2-2FC8-972219E8C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26" y="3466839"/>
            <a:ext cx="1602674" cy="1831189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963D683-AE49-9A29-0E32-1E5977742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5" y="479917"/>
            <a:ext cx="1325662" cy="18222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DD1EA9-D265-A9E2-1E92-AA5707B924EA}"/>
              </a:ext>
            </a:extLst>
          </p:cNvPr>
          <p:cNvSpPr txBox="1"/>
          <p:nvPr/>
        </p:nvSpPr>
        <p:spPr>
          <a:xfrm>
            <a:off x="950070" y="2233768"/>
            <a:ext cx="3019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Conditional love</a:t>
            </a:r>
          </a:p>
          <a:p>
            <a:pPr algn="ctr"/>
            <a:r>
              <a:rPr lang="en-GB" sz="2400" b="1">
                <a:solidFill>
                  <a:srgbClr val="0066FF"/>
                </a:solidFill>
              </a:rPr>
              <a:t>“Behave – be good”</a:t>
            </a:r>
          </a:p>
        </p:txBody>
      </p:sp>
      <p:pic>
        <p:nvPicPr>
          <p:cNvPr id="19" name="Picture 18" descr="A person in a green shirt&#10;&#10;Description automatically generated">
            <a:extLst>
              <a:ext uri="{FF2B5EF4-FFF2-40B4-BE49-F238E27FC236}">
                <a16:creationId xmlns:a16="http://schemas.microsoft.com/office/drawing/2014/main" id="{468D221D-579B-2845-C40A-32E710AB9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77" y="793881"/>
            <a:ext cx="1209665" cy="1508332"/>
          </a:xfrm>
          <a:prstGeom prst="rect">
            <a:avLst/>
          </a:prstGeom>
        </p:spPr>
      </p:pic>
      <p:pic>
        <p:nvPicPr>
          <p:cNvPr id="20" name="Picture 19" descr="A person in a yellow dress&#10;&#10;Description automatically generated">
            <a:extLst>
              <a:ext uri="{FF2B5EF4-FFF2-40B4-BE49-F238E27FC236}">
                <a16:creationId xmlns:a16="http://schemas.microsoft.com/office/drawing/2014/main" id="{AE1C7C78-2E8E-A634-B6AE-BF25E6147D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91" y="3957349"/>
            <a:ext cx="1350240" cy="16974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EA2C70-E09C-B296-C753-6E6F187BAC77}"/>
              </a:ext>
            </a:extLst>
          </p:cNvPr>
          <p:cNvSpPr txBox="1"/>
          <p:nvPr/>
        </p:nvSpPr>
        <p:spPr>
          <a:xfrm>
            <a:off x="1232021" y="4153575"/>
            <a:ext cx="1841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I must </a:t>
            </a:r>
          </a:p>
          <a:p>
            <a:pPr algn="ctr"/>
            <a:r>
              <a:rPr lang="en-GB" sz="2400" b="1">
                <a:solidFill>
                  <a:srgbClr val="0066FF"/>
                </a:solidFill>
              </a:rPr>
              <a:t>get it right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7B0D9E-9EF1-7C88-D438-7459179DCACD}"/>
              </a:ext>
            </a:extLst>
          </p:cNvPr>
          <p:cNvSpPr txBox="1"/>
          <p:nvPr/>
        </p:nvSpPr>
        <p:spPr>
          <a:xfrm>
            <a:off x="1398980" y="5963989"/>
            <a:ext cx="229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I am afraid of being punished</a:t>
            </a:r>
          </a:p>
        </p:txBody>
      </p:sp>
      <p:pic>
        <p:nvPicPr>
          <p:cNvPr id="28" name="Picture 27" descr="A picture containing person, building, man, sitting&#10;&#10;Description automatically generated">
            <a:extLst>
              <a:ext uri="{FF2B5EF4-FFF2-40B4-BE49-F238E27FC236}">
                <a16:creationId xmlns:a16="http://schemas.microsoft.com/office/drawing/2014/main" id="{0E38A0E0-AB3E-4C31-D433-685DA236A8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6779"/>
            <a:ext cx="1449155" cy="1505731"/>
          </a:xfrm>
          <a:prstGeom prst="rect">
            <a:avLst/>
          </a:prstGeom>
        </p:spPr>
      </p:pic>
      <p:pic>
        <p:nvPicPr>
          <p:cNvPr id="31" name="Picture 30" descr="A group of people standing on the floor&#10;&#10;Description automatically generated">
            <a:extLst>
              <a:ext uri="{FF2B5EF4-FFF2-40B4-BE49-F238E27FC236}">
                <a16:creationId xmlns:a16="http://schemas.microsoft.com/office/drawing/2014/main" id="{7FEB0BA5-E6B5-9F6D-8D99-6D92BA2AC5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00" y="337502"/>
            <a:ext cx="2471078" cy="19680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9AB0C7-9A5B-B43B-4DAA-40CEECF3D789}"/>
              </a:ext>
            </a:extLst>
          </p:cNvPr>
          <p:cNvSpPr txBox="1"/>
          <p:nvPr/>
        </p:nvSpPr>
        <p:spPr>
          <a:xfrm>
            <a:off x="9283793" y="2282830"/>
            <a:ext cx="2848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Poor Boundaries</a:t>
            </a:r>
          </a:p>
          <a:p>
            <a:pPr algn="ctr"/>
            <a:r>
              <a:rPr lang="en-GB" sz="2400" b="1">
                <a:solidFill>
                  <a:srgbClr val="0066FF"/>
                </a:solidFill>
              </a:rPr>
              <a:t>“Do / have what you want”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6ABB69-0B5B-A8AF-D611-2E41F2E7040F}"/>
              </a:ext>
            </a:extLst>
          </p:cNvPr>
          <p:cNvSpPr txBox="1"/>
          <p:nvPr/>
        </p:nvSpPr>
        <p:spPr>
          <a:xfrm>
            <a:off x="10522616" y="4592931"/>
            <a:ext cx="138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66FF"/>
                </a:solidFill>
              </a:rPr>
              <a:t>Don’t tell me what to do!</a:t>
            </a:r>
          </a:p>
        </p:txBody>
      </p:sp>
      <p:pic>
        <p:nvPicPr>
          <p:cNvPr id="34" name="Picture 3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77E1359-F479-6683-E608-452451078C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508" y="4645989"/>
            <a:ext cx="1604694" cy="1604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2B10BF-DDF1-6CB0-2EC6-524AAF05E635}"/>
              </a:ext>
            </a:extLst>
          </p:cNvPr>
          <p:cNvSpPr/>
          <p:nvPr/>
        </p:nvSpPr>
        <p:spPr>
          <a:xfrm>
            <a:off x="0" y="-9453"/>
            <a:ext cx="12192000" cy="46184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/>
              <a:t>LOSSES</a:t>
            </a:r>
          </a:p>
        </p:txBody>
      </p:sp>
    </p:spTree>
    <p:extLst>
      <p:ext uri="{BB962C8B-B14F-4D97-AF65-F5344CB8AC3E}">
        <p14:creationId xmlns:p14="http://schemas.microsoft.com/office/powerpoint/2010/main" val="39106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32" grpId="0"/>
      <p:bldP spid="32" grpId="1"/>
      <p:bldP spid="33" grpId="0"/>
      <p:bldP spid="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9AFBD9-7C7B-A6A5-A870-135001C4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421" y="308613"/>
            <a:ext cx="4503872" cy="3639493"/>
          </a:xfrm>
          <a:prstGeom prst="rect">
            <a:avLst/>
          </a:prstGeom>
        </p:spPr>
      </p:pic>
      <p:sp>
        <p:nvSpPr>
          <p:cNvPr id="21591" name="Text Box 87">
            <a:extLst>
              <a:ext uri="{FF2B5EF4-FFF2-40B4-BE49-F238E27FC236}">
                <a16:creationId xmlns:a16="http://schemas.microsoft.com/office/drawing/2014/main" id="{9432B587-7FEA-7822-ED09-0F27A9EF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695" y="5964358"/>
            <a:ext cx="425211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600" b="1">
                <a:latin typeface="+mn-lt"/>
                <a:cs typeface="Arial" panose="020B0604020202020204" pitchFamily="34" charset="0"/>
              </a:rPr>
              <a:t>Self-indulgent, wild, carefree, disinhibited - a liability!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A4A36-951E-BFE5-3A3A-911E65A43DEC}"/>
              </a:ext>
            </a:extLst>
          </p:cNvPr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>
                <a:ln w="3175">
                  <a:noFill/>
                </a:ln>
                <a:solidFill>
                  <a:schemeClr val="bg1"/>
                </a:solidFill>
              </a:rPr>
              <a:t>EGOGRAMS</a:t>
            </a:r>
          </a:p>
        </p:txBody>
      </p:sp>
      <p:sp>
        <p:nvSpPr>
          <p:cNvPr id="12" name="Text Box 81">
            <a:extLst>
              <a:ext uri="{FF2B5EF4-FFF2-40B4-BE49-F238E27FC236}">
                <a16:creationId xmlns:a16="http://schemas.microsoft.com/office/drawing/2014/main" id="{AD56DC2C-145F-EFB4-7B99-90EF64120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31" y="5964358"/>
            <a:ext cx="369472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600" b="1">
                <a:latin typeface="+mn-lt"/>
                <a:cs typeface="Arial" panose="020B0604020202020204" pitchFamily="34" charset="0"/>
              </a:rPr>
              <a:t>Rigid, uptight, conformist</a:t>
            </a:r>
          </a:p>
          <a:p>
            <a:pPr algn="ctr" eaLnBrk="1" hangingPunct="1"/>
            <a:r>
              <a:rPr lang="en-GB" altLang="en-US" sz="2600" b="1">
                <a:latin typeface="+mn-lt"/>
                <a:cs typeface="Arial" panose="020B0604020202020204" pitchFamily="34" charset="0"/>
              </a:rPr>
              <a:t>critical, perfectionist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764ADD-C433-21FF-5A95-7A9C642AB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94" y="2231945"/>
            <a:ext cx="4161293" cy="37324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5B2102-30CF-DCCE-A0F8-38836EF9D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695" y="2184695"/>
            <a:ext cx="4252111" cy="3839856"/>
          </a:xfrm>
          <a:prstGeom prst="rect">
            <a:avLst/>
          </a:prstGeom>
        </p:spPr>
      </p:pic>
      <p:sp>
        <p:nvSpPr>
          <p:cNvPr id="21593" name="Text Box 89">
            <a:extLst>
              <a:ext uri="{FF2B5EF4-FFF2-40B4-BE49-F238E27FC236}">
                <a16:creationId xmlns:a16="http://schemas.microsoft.com/office/drawing/2014/main" id="{EB50B671-763E-931D-835A-75C9B0520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018" y="3795053"/>
            <a:ext cx="312867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600" b="1">
                <a:latin typeface="+mn-lt"/>
                <a:cs typeface="Arial" panose="020B0604020202020204" pitchFamily="34" charset="0"/>
              </a:rPr>
              <a:t>Balanced, integrated,</a:t>
            </a:r>
          </a:p>
          <a:p>
            <a:pPr algn="ctr" eaLnBrk="1" hangingPunct="1"/>
            <a:r>
              <a:rPr lang="en-GB" altLang="en-US" sz="2600" b="1">
                <a:latin typeface="+mn-lt"/>
                <a:cs typeface="Arial" panose="020B0604020202020204" pitchFamily="34" charset="0"/>
              </a:rPr>
              <a:t>mature, healthy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1" grpId="0"/>
      <p:bldP spid="21591" grpId="1"/>
      <p:bldP spid="12" grpId="0"/>
      <p:bldP spid="2159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DE83F6591E00449CD7F3AEF6D04611" ma:contentTypeVersion="16" ma:contentTypeDescription="Create a new document." ma:contentTypeScope="" ma:versionID="2ea49ab88c9d98ae05e6ae68fd8b3311">
  <xsd:schema xmlns:xsd="http://www.w3.org/2001/XMLSchema" xmlns:xs="http://www.w3.org/2001/XMLSchema" xmlns:p="http://schemas.microsoft.com/office/2006/metadata/properties" xmlns:ns2="35f2c6bf-d98b-4079-aa3d-7207baaaff85" xmlns:ns3="bad12d57-1c4d-4676-8d88-36e44161458a" targetNamespace="http://schemas.microsoft.com/office/2006/metadata/properties" ma:root="true" ma:fieldsID="80bb5dc1560319fd81543fc5e3ea9d09" ns2:_="" ns3:_="">
    <xsd:import namespace="35f2c6bf-d98b-4079-aa3d-7207baaaff85"/>
    <xsd:import namespace="bad12d57-1c4d-4676-8d88-36e441614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2c6bf-d98b-4079-aa3d-7207baaaf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4a313c-8374-4e0a-92e1-f940e174ca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12d57-1c4d-4676-8d88-36e441614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2bcccf6-c466-453a-8981-ad8f58542666}" ma:internalName="TaxCatchAll" ma:showField="CatchAllData" ma:web="bad12d57-1c4d-4676-8d88-36e441614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B31285-777F-4BBB-A46B-BCAF04DCAC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6996FF-37A7-474A-9C4E-4CE7DBDFE381}">
  <ds:schemaRefs>
    <ds:schemaRef ds:uri="35f2c6bf-d98b-4079-aa3d-7207baaaff85"/>
    <ds:schemaRef ds:uri="bad12d57-1c4d-4676-8d88-36e4416145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462</Words>
  <Application>Microsoft Office PowerPoint</Application>
  <PresentationFormat>Widescreen</PresentationFormat>
  <Paragraphs>125</Paragraphs>
  <Slides>12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</vt:lpstr>
      <vt:lpstr>Calibri Light</vt:lpstr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 Release</dc:creator>
  <cp:lastModifiedBy>Deep Release</cp:lastModifiedBy>
  <cp:revision>3</cp:revision>
  <cp:lastPrinted>2023-03-13T16:59:11Z</cp:lastPrinted>
  <dcterms:created xsi:type="dcterms:W3CDTF">2023-03-03T14:22:14Z</dcterms:created>
  <dcterms:modified xsi:type="dcterms:W3CDTF">2023-03-13T17:11:16Z</dcterms:modified>
</cp:coreProperties>
</file>