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95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20814-587A-D3AF-7E5A-3756FF0CC0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4DE0C6-3480-EF70-6DD2-F1E6C99AA8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33BFD-EDE9-5914-78E9-6D5C7E07F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27D-11FE-4138-B125-A3A7A75A84D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2CBA5-0208-475F-EBF2-6E3CFFFD1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06EA6-4733-E774-E458-2FF75CB00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8EE5-8201-47D0-93F8-3D54DA4455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358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76BCF-D7DF-AE70-C3C3-58EED4CCD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7596EF-897A-1B8D-C70F-DBCF147884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CDD33-FB96-B623-40FF-D8F0D2026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27D-11FE-4138-B125-A3A7A75A84D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4FD96-54C3-48B4-9A1D-883CBB808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3DC93-39FC-FEEA-7388-59F90FB50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8EE5-8201-47D0-93F8-3D54DA4455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777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94A2C7-3097-3274-25DE-BA1C88BE8A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7E5E54-598C-0CC1-CC04-290EA78D3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4921D-E41B-BFF9-64C9-D169EAB1B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27D-11FE-4138-B125-A3A7A75A84D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DD5C8-3C4E-8385-D0B6-F709E8E88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17AC6B-0FF0-F96A-4415-E548BE6C3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8EE5-8201-47D0-93F8-3D54DA4455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9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B3E20-E690-FC61-EEB5-E3C431081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090DC-C66D-0B6D-C2F6-3ED762114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4B5CC-145A-90D3-505A-7578A569F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27D-11FE-4138-B125-A3A7A75A84D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908D8-CC71-A446-8096-0B76B610C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80C10-4951-EC65-590C-D7705BEA6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8EE5-8201-47D0-93F8-3D54DA4455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45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BDB7F-F86D-47D6-4A40-893BF9894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49CAA-4A41-7DAB-3062-D0FB3C52D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A799-230F-FB25-D2ED-BDCE7E65A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27D-11FE-4138-B125-A3A7A75A84D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628CC-FEA8-AEB2-5E96-8D9423C6F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181EA-BA75-4291-9EF7-2C939635B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8EE5-8201-47D0-93F8-3D54DA4455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98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9AE0A-76B6-BDDD-307A-5809BA666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7054E-14A2-FF3D-671C-7B8A2F813F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0B1278-BCDF-C2AF-8710-F82104C97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9380E2-6ED5-A541-0561-9679A208E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27D-11FE-4138-B125-A3A7A75A84D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223D6-0BFC-F6C5-80D7-E1A0C30BD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0756-F03F-B5B7-82EE-5F4DB2BBA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8EE5-8201-47D0-93F8-3D54DA4455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910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11B0B-322D-7BB2-90E1-249108D26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1DC71B-A66E-465D-D161-E8DF94200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EA3DD5-DDF0-B2BA-7C76-9662370585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E4E422-9F3A-4B19-CEF8-00773F794E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23EB03-ECD8-E04C-2EA2-F1F18248A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793292-657A-CD17-1414-9940E8212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27D-11FE-4138-B125-A3A7A75A84D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D4AFD5-04D6-1987-7DE1-D6D2182C5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D24F9D-B811-1ADD-7AF2-44EFB5EBC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8EE5-8201-47D0-93F8-3D54DA4455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81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EE389-A100-3CF4-4B78-720C516F0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247FE9-96F8-9F1D-57B0-A7234B0EC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27D-11FE-4138-B125-A3A7A75A84D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DAD86A-8E31-3B64-4F69-EB0AEF6DC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25755-ABB8-075E-1977-6701A51E3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8EE5-8201-47D0-93F8-3D54DA4455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90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5BFCA2-66EF-0B79-CAEA-3F6D40F5E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27D-11FE-4138-B125-A3A7A75A84D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0A3884-F2BD-0194-C356-A963F1CC3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1AE6CB-DEC4-D7A0-20DD-87A9A3DF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8EE5-8201-47D0-93F8-3D54DA4455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83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EFFAB-067B-671D-F5F1-DFC53395D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99C55-90CE-6EF7-BA20-FDC10D239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5A3352-DF55-260A-1947-2F09646389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C950FD-C76A-6D10-909E-533240C77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27D-11FE-4138-B125-A3A7A75A84D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72E06-D75B-305D-4527-2AFF845A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CCDCC4-B6D1-8064-5490-5D486EBAD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8EE5-8201-47D0-93F8-3D54DA4455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45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DB28A-C191-CAD9-9734-5C56CCE48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A2627C-09F9-4924-CBD1-C17C6380D8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6C8EAD-945C-4501-B070-EC28BB53A9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17C642-5D52-17BA-6A02-7FF34AA37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27D-11FE-4138-B125-A3A7A75A84D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EBE541-D445-38DD-7AB2-90149569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D3364-3CAD-C2F9-714B-A9D44CF9A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8EE5-8201-47D0-93F8-3D54DA4455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272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4C2423-F818-0BBF-EFBA-21C41B7BB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29109E-BC13-258E-6CA0-8EFA7A360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3BA77-6F5F-B6AA-8D14-7557C9CF46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CB27D-11FE-4138-B125-A3A7A75A84D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4E9D0-2901-86AD-991D-C5053A1CA8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5DE27-C240-F0BD-B186-842B0122FA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38EE5-8201-47D0-93F8-3D54DA4455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09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1A5C3B6-2146-C63C-72D5-07E7B8C0FC7C}"/>
              </a:ext>
            </a:extLst>
          </p:cNvPr>
          <p:cNvGraphicFramePr>
            <a:graphicFrameLocks noGrp="1"/>
          </p:cNvGraphicFramePr>
          <p:nvPr/>
        </p:nvGraphicFramePr>
        <p:xfrm>
          <a:off x="66393" y="570922"/>
          <a:ext cx="12059214" cy="594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9328">
                  <a:extLst>
                    <a:ext uri="{9D8B030D-6E8A-4147-A177-3AD203B41FA5}">
                      <a16:colId xmlns:a16="http://schemas.microsoft.com/office/drawing/2014/main" val="1046289668"/>
                    </a:ext>
                  </a:extLst>
                </a:gridCol>
                <a:gridCol w="3507648">
                  <a:extLst>
                    <a:ext uri="{9D8B030D-6E8A-4147-A177-3AD203B41FA5}">
                      <a16:colId xmlns:a16="http://schemas.microsoft.com/office/drawing/2014/main" val="3840079826"/>
                    </a:ext>
                  </a:extLst>
                </a:gridCol>
                <a:gridCol w="3637560">
                  <a:extLst>
                    <a:ext uri="{9D8B030D-6E8A-4147-A177-3AD203B41FA5}">
                      <a16:colId xmlns:a16="http://schemas.microsoft.com/office/drawing/2014/main" val="662441535"/>
                    </a:ext>
                  </a:extLst>
                </a:gridCol>
                <a:gridCol w="3674678">
                  <a:extLst>
                    <a:ext uri="{9D8B030D-6E8A-4147-A177-3AD203B41FA5}">
                      <a16:colId xmlns:a16="http://schemas.microsoft.com/office/drawing/2014/main" val="27556339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FREUD - Psychosexual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ERIKSON - Psychosocial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PIAGET - Cognitive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168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/>
                        <a:t>0-2 years</a:t>
                      </a:r>
                    </a:p>
                    <a:p>
                      <a:r>
                        <a:rPr lang="en-GB" sz="1600" b="1"/>
                        <a:t>Infant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ORAL STAGE:  </a:t>
                      </a:r>
                      <a:r>
                        <a:rPr lang="en-GB" sz="1600" dirty="0"/>
                        <a:t>mouth, tongue, gums are focus of pleasurable sensations; feeding most stimulating activity.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/>
                        <a:t>TRUST vs MISTRUST: </a:t>
                      </a:r>
                      <a:r>
                        <a:rPr lang="en-GB" sz="1600" b="0"/>
                        <a:t>baby learns either to trust others will care for them or lack confidence in this.</a:t>
                      </a:r>
                      <a:endParaRPr lang="en-GB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/>
                        <a:t>SENSORIMOTOR PERIOD: </a:t>
                      </a:r>
                      <a:r>
                        <a:rPr lang="en-GB" sz="1600" b="0"/>
                        <a:t>most action is reflexive. Perceptions based on the body; objects are extension of self. </a:t>
                      </a:r>
                    </a:p>
                    <a:p>
                      <a:r>
                        <a:rPr lang="en-GB" sz="1600" b="0" i="1"/>
                        <a:t>Object permanence; stranger anxiety</a:t>
                      </a:r>
                      <a:endParaRPr lang="en-GB" sz="16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985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/>
                        <a:t>18 months – 3 years</a:t>
                      </a:r>
                    </a:p>
                    <a:p>
                      <a:r>
                        <a:rPr lang="en-GB" sz="1600" b="1"/>
                        <a:t>Toddler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/>
                        <a:t>ANAL STAGE:</a:t>
                      </a:r>
                      <a:r>
                        <a:rPr lang="en-GB" sz="1600" b="0"/>
                        <a:t> anus is the focus of pleasurable sensations; toilet training most important activity.</a:t>
                      </a:r>
                      <a:endParaRPr lang="en-GB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/>
                        <a:t>AUTONOMY vs DOUBT &amp; SHAME</a:t>
                      </a:r>
                      <a:r>
                        <a:rPr lang="en-GB" sz="1600" b="0"/>
                        <a:t>: children either learn to be self-sufficient (</a:t>
                      </a:r>
                      <a:r>
                        <a:rPr lang="en-GB" sz="1600" b="0" err="1"/>
                        <a:t>eg</a:t>
                      </a:r>
                      <a:r>
                        <a:rPr lang="en-GB" sz="1600" b="0"/>
                        <a:t> toileting, feeding, walking, exploring) or doubt their own abilities.</a:t>
                      </a:r>
                      <a:endParaRPr lang="en-GB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/>
                        <a:t>PREOPERATIONAL (Preconceptual):</a:t>
                      </a:r>
                      <a:r>
                        <a:rPr lang="en-GB" sz="1600" b="0"/>
                        <a:t> self-centred; asks many questions; explores the environment; rapid language development; associates words with objects.</a:t>
                      </a:r>
                      <a:endParaRPr lang="en-GB" sz="1600" b="1" i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652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/>
                        <a:t>3-6 years</a:t>
                      </a:r>
                    </a:p>
                    <a:p>
                      <a:r>
                        <a:rPr lang="en-GB" sz="1600" b="1"/>
                        <a:t>Preschool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/>
                        <a:t>PHALLIC STAGE: </a:t>
                      </a:r>
                      <a:r>
                        <a:rPr lang="en-GB" sz="1600" b="0"/>
                        <a:t>penis is the most important body part; boys proud, girls wonder why they don’t have one (Oedipal conflict).</a:t>
                      </a:r>
                      <a:endParaRPr lang="en-GB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/>
                        <a:t>INITIATIVE vs GUILT:</a:t>
                      </a:r>
                      <a:r>
                        <a:rPr lang="en-GB" sz="1600" b="0"/>
                        <a:t> children want to undertake many adult-like activities, sometimes overstepping the limits set by parents and feeling guilty</a:t>
                      </a:r>
                      <a:endParaRPr lang="en-GB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/>
                        <a:t>PREOPERATIONAL (Intuitive): </a:t>
                      </a:r>
                      <a:r>
                        <a:rPr lang="en-GB" sz="1600" b="0"/>
                        <a:t>egocentric thinking diminishes; includes others in environment; enjoys repeating words; may count to 10; words express thoughts.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581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/>
                        <a:t>7-11 years</a:t>
                      </a:r>
                    </a:p>
                    <a:p>
                      <a:r>
                        <a:rPr lang="en-GB" sz="1600" b="1"/>
                        <a:t>Middle Childhood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/>
                        <a:t>LATENCY: </a:t>
                      </a:r>
                      <a:r>
                        <a:rPr lang="en-GB" sz="1600" b="0"/>
                        <a:t>an interlude when sexual needs are quiet and children put energy into conventional activities like schoolwork and sport.</a:t>
                      </a:r>
                      <a:endParaRPr lang="en-GB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/>
                        <a:t>INDUSTRY vs INFERIORITY: </a:t>
                      </a:r>
                      <a:r>
                        <a:rPr lang="en-GB" sz="1600" b="0"/>
                        <a:t>children learn to be competent and productive in mastering new skills, or feel inferior as unable to do anything well.</a:t>
                      </a:r>
                      <a:endParaRPr lang="en-GB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/>
                        <a:t>CONCRETE OPERATIONS: </a:t>
                      </a:r>
                      <a:r>
                        <a:rPr lang="en-GB" sz="1600" b="0"/>
                        <a:t>can solve concrete problems; understanding of size, right and left;  understands viewpoints.</a:t>
                      </a:r>
                      <a:endParaRPr lang="en-GB" sz="16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434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/>
                        <a:t>12-18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/>
                        <a:t>GENITAL STAGE:</a:t>
                      </a:r>
                      <a:r>
                        <a:rPr lang="en-GB" sz="1600" b="0"/>
                        <a:t> seeks sexual stimulation and satisfaction in relationships.</a:t>
                      </a:r>
                      <a:endParaRPr lang="en-GB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/>
                        <a:t>IDENTITY vs ROLE CONFUSION:</a:t>
                      </a:r>
                      <a:r>
                        <a:rPr lang="en-GB" sz="1600" b="0"/>
                        <a:t> </a:t>
                      </a:r>
                      <a:r>
                        <a:rPr lang="en-GB" sz="1600" b="0" i="1"/>
                        <a:t>who am I?  </a:t>
                      </a:r>
                      <a:r>
                        <a:rPr lang="en-GB" sz="1600" b="0" i="0"/>
                        <a:t>Establish sexual, political and career identities or are confused about what roles to play.</a:t>
                      </a:r>
                      <a:endParaRPr lang="en-GB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FORMAL OPERATIONS:</a:t>
                      </a:r>
                      <a:r>
                        <a:rPr lang="en-GB" sz="1600" b="0" dirty="0"/>
                        <a:t>  uses rational thinking;  reasoning is deductive and futuristic; abstract logic; potential for mature reasoning.</a:t>
                      </a:r>
                      <a:endParaRPr lang="en-GB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78178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E661695-C6AF-6261-DDC6-F8DF98DCDD26}"/>
              </a:ext>
            </a:extLst>
          </p:cNvPr>
          <p:cNvSpPr txBox="1"/>
          <p:nvPr/>
        </p:nvSpPr>
        <p:spPr>
          <a:xfrm>
            <a:off x="0" y="0"/>
            <a:ext cx="12192000" cy="43088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b="1">
                <a:solidFill>
                  <a:schemeClr val="bg1"/>
                </a:solidFill>
              </a:rPr>
              <a:t>COMPARISON CHART</a:t>
            </a:r>
          </a:p>
        </p:txBody>
      </p:sp>
    </p:spTree>
    <p:extLst>
      <p:ext uri="{BB962C8B-B14F-4D97-AF65-F5344CB8AC3E}">
        <p14:creationId xmlns:p14="http://schemas.microsoft.com/office/powerpoint/2010/main" val="4290375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DE83F6591E00449CD7F3AEF6D04611" ma:contentTypeVersion="16" ma:contentTypeDescription="Create a new document." ma:contentTypeScope="" ma:versionID="2ea49ab88c9d98ae05e6ae68fd8b3311">
  <xsd:schema xmlns:xsd="http://www.w3.org/2001/XMLSchema" xmlns:xs="http://www.w3.org/2001/XMLSchema" xmlns:p="http://schemas.microsoft.com/office/2006/metadata/properties" xmlns:ns2="35f2c6bf-d98b-4079-aa3d-7207baaaff85" xmlns:ns3="bad12d57-1c4d-4676-8d88-36e44161458a" targetNamespace="http://schemas.microsoft.com/office/2006/metadata/properties" ma:root="true" ma:fieldsID="80bb5dc1560319fd81543fc5e3ea9d09" ns2:_="" ns3:_="">
    <xsd:import namespace="35f2c6bf-d98b-4079-aa3d-7207baaaff85"/>
    <xsd:import namespace="bad12d57-1c4d-4676-8d88-36e4416145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f2c6bf-d98b-4079-aa3d-7207baaaff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4a313c-8374-4e0a-92e1-f940e174caa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d12d57-1c4d-4676-8d88-36e44161458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2bcccf6-c466-453a-8981-ad8f58542666}" ma:internalName="TaxCatchAll" ma:showField="CatchAllData" ma:web="bad12d57-1c4d-4676-8d88-36e4416145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d12d57-1c4d-4676-8d88-36e44161458a" xsi:nil="true"/>
    <lcf76f155ced4ddcb4097134ff3c332f xmlns="35f2c6bf-d98b-4079-aa3d-7207baaaff8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DE26136-7E29-4EA3-A5A4-B7C2F8C3FC02}"/>
</file>

<file path=customXml/itemProps2.xml><?xml version="1.0" encoding="utf-8"?>
<ds:datastoreItem xmlns:ds="http://schemas.openxmlformats.org/officeDocument/2006/customXml" ds:itemID="{14E2FEC5-27D8-4D79-A53A-91C070D32800}"/>
</file>

<file path=customXml/itemProps3.xml><?xml version="1.0" encoding="utf-8"?>
<ds:datastoreItem xmlns:ds="http://schemas.openxmlformats.org/officeDocument/2006/customXml" ds:itemID="{85FA3101-5642-404A-BC75-69C7BC7F8FA1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358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Deep Release</dc:creator>
  <cp:lastModifiedBy>Deep Release</cp:lastModifiedBy>
  <cp:revision>1</cp:revision>
  <dcterms:created xsi:type="dcterms:W3CDTF">2023-05-29T13:40:49Z</dcterms:created>
  <dcterms:modified xsi:type="dcterms:W3CDTF">2023-05-29T13:43:38Z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0x0101000CDE83F6591E00449CD7F3AEF6D04611</vt:lpwstr>
  </property>
</Properties>
</file>