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8"/>
  </p:notesMasterIdLst>
  <p:sldIdLst>
    <p:sldId id="1038" r:id="rId6"/>
    <p:sldId id="397" r:id="rId7"/>
  </p:sldIdLst>
  <p:sldSz cx="12192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A82AB8-7673-49A1-9EF3-7DDE4D74CADE}" v="2" dt="2026-04-28T14:45:50.2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09114133-4994-492F-A840-5B23548F35C2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8B47D7B1-DF3A-490D-8041-1C119513F8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243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D588B-21D0-0CAE-0024-263D0B2EF0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0A1CDB-974C-61F5-B118-2699675C5E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544A97-6B53-8C76-4CC8-CF46FA1FD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54E31-F9B1-4EBE-A026-E22A033AE8B1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E881CD-A779-E5E8-BF74-55020291B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E0BAB1-EB0D-60BE-9FAB-EC2113C07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5404-C5B9-44EE-9A6B-EA94160B72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776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BC782-5E21-36D8-ECE0-B53D2D28C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1D7D48-0EC7-E42C-59C7-2B11CBF3BF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62C0F-ED29-B124-57A8-BA0F2FB7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54E31-F9B1-4EBE-A026-E22A033AE8B1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30B4F-1E1A-576B-F8F8-25F946755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DF8F86-B887-92D9-24CC-66A27D934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5404-C5B9-44EE-9A6B-EA94160B72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965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82060A-EFD2-4BF0-DAF2-4C8A88B540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04DA9-0A45-78A0-CFC7-D6580B8D42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2D96F-6935-EEAB-6E59-D716F2CF7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54E31-F9B1-4EBE-A026-E22A033AE8B1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966F1-0204-6088-B383-8CAD2F465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20CA9-9E20-1BD7-DADF-746113084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5404-C5B9-44EE-9A6B-EA94160B72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0026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7CD2B6-D819-4A50-A862-88F4B1AC1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3CD56-FFA9-46CA-925F-A85BDF1F6432}" type="datetimeFigureOut">
              <a:rPr lang="en-GB"/>
              <a:pPr>
                <a:defRPr/>
              </a:pPr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61C0E0-71D1-4326-BDD8-850036267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81E95-7591-423C-B921-DFEF05631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A8AF0-BA5F-4819-BCC5-160BCA50BB4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78675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3AB0A-BEA4-4E5B-A5F5-368ED6D4B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296CB-151E-4F0F-9838-21E1A2A34F58}" type="datetimeFigureOut">
              <a:rPr lang="en-GB"/>
              <a:pPr>
                <a:defRPr/>
              </a:pPr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53077-9CC3-4ABE-8268-B520ECC6A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1ADC4-5AB7-4B0F-9C2E-A372B059F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4398D-5181-4BF8-BF61-EAF1CCEF44D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643152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B9BC04-71E6-4918-9238-96A2F2B9F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38558-3CB8-49A4-84C5-255A2235C6F6}" type="datetimeFigureOut">
              <a:rPr lang="en-GB"/>
              <a:pPr>
                <a:defRPr/>
              </a:pPr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4579EC-7EA2-4187-895F-92469F5C1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27202-5400-468A-A484-2EE78BF1C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3C603-1D45-4A09-A1D3-CDF299E26FB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452860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ABB5F20-9F26-4200-BF22-7F7F20D0F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2CA84-3A5F-4C6C-B344-C81287E562BE}" type="datetimeFigureOut">
              <a:rPr lang="en-GB"/>
              <a:pPr>
                <a:defRPr/>
              </a:pPr>
              <a:t>28/04/2026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AC6BDCC-BC29-48AA-9E85-0592B1F81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6AEB1F1-247A-4451-955E-59CA5C83C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8D9CB-73D7-4A4C-ABFF-A2E0004DE34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39709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FA463D8-68F1-4399-9A73-38B3E88D6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B0E25-DD6F-40A2-8FE7-D1B2C9D4BA2F}" type="datetimeFigureOut">
              <a:rPr lang="en-GB"/>
              <a:pPr>
                <a:defRPr/>
              </a:pPr>
              <a:t>28/04/2026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717F8F1-E2BF-4789-8A1C-950E3526A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F6224E6-D9D9-4216-8B75-3EA359FF8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ACD9D-F7E6-4A10-8E98-948941FDDA5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764113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87786AB-01B7-4E54-84E1-550D89FFF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7CFD1-3219-403B-97CE-7D72096EFF85}" type="datetimeFigureOut">
              <a:rPr lang="en-GB"/>
              <a:pPr>
                <a:defRPr/>
              </a:pPr>
              <a:t>28/04/2026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9130F3F-0220-45AF-88D5-F437E98D6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CBA0CC5-28A2-4D92-9560-2EDEF3B3D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2E1B9-2487-44E9-8FD0-3B4786B786B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94794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581E726-9439-4069-A610-83C5298E4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E7CBB-B87F-4F07-A226-5010F6AFF0BB}" type="datetimeFigureOut">
              <a:rPr lang="en-GB"/>
              <a:pPr>
                <a:defRPr/>
              </a:pPr>
              <a:t>28/04/2026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62F9743-5A31-426A-8FCD-187012E6E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C16F35F-3E78-4979-A1CE-5F659C993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5F4CC-CFA4-4C2F-A50A-DDE6CBF890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37064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CA093FF-C078-4E9A-A120-7BBCAE917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66006-916E-4AD2-8173-A53276540879}" type="datetimeFigureOut">
              <a:rPr lang="en-GB"/>
              <a:pPr>
                <a:defRPr/>
              </a:pPr>
              <a:t>28/04/2026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07FCDC4-06CA-4003-A050-C318281A1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152CAE3-BC3C-491F-B40B-9DEF73DBC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FDE86-FD67-40A5-AFCD-5B4C936FDB7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82539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93A19-0645-598F-7F6B-BCCEA7042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AF40B-9456-5DFE-B07D-706EBCD34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968D5D-F95C-177A-FEED-F39D3E6C7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54E31-F9B1-4EBE-A026-E22A033AE8B1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AB042-002E-A6C2-3786-90174D605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0E478-AE54-7B60-AF17-E1CF74AD1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5404-C5B9-44EE-9A6B-EA94160B72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0417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E2DE96-914B-4522-AE38-052063ACC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62C3B-FC34-4582-8E8C-2F2B26EA6AAD}" type="datetimeFigureOut">
              <a:rPr lang="en-GB"/>
              <a:pPr>
                <a:defRPr/>
              </a:pPr>
              <a:t>28/04/2026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1B6C749-B57D-46D1-8774-09AD52C8A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5EFBE54-3C28-4FAD-9D76-57667BBDB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E07BC-9D20-4FD7-97EF-67606F36149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443193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3C956F-3709-4BD2-8BF1-E06CB4DCC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536D2-13E1-49EE-AA68-8D2AEAAB0D56}" type="datetimeFigureOut">
              <a:rPr lang="en-GB"/>
              <a:pPr>
                <a:defRPr/>
              </a:pPr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69D4CF-295F-4190-BC21-8DB985345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6FC7F-FF51-4A71-837F-23D4020E4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81CC1-984B-4EC8-BAA8-5364AADF16B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983595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D99BC-4E13-4EB0-B8B5-5F921A57A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6E53D-3F38-4B27-8B42-683C8265C993}" type="datetimeFigureOut">
              <a:rPr lang="en-GB"/>
              <a:pPr>
                <a:defRPr/>
              </a:pPr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52E733-F724-43C2-9F96-52710EA22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B32EB-06B2-4F7E-B428-D8A4B8520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513E1-B367-44AB-BE3E-35753CBBA2E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95987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996E-2F8A-07F0-E698-6899D7ED1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74A5B9-3E95-B317-0D3F-B1FB9A82A8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CCFD0B-5301-4F21-56AC-82E796F66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54E31-F9B1-4EBE-A026-E22A033AE8B1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FB0326-43DC-54D2-E062-300A1CA3B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617D3-606E-ED5F-2252-39FB08038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5404-C5B9-44EE-9A6B-EA94160B72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810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2CD19-9CEB-A162-324C-7B154F401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581241-AB8E-0345-B2B1-E05C5FE586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1A7D7C-AD0D-4EC2-5DD6-F0E5CB5BBC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1F69AF-2AD5-F692-4754-AD85B963C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54E31-F9B1-4EBE-A026-E22A033AE8B1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839B6B-C139-6A28-CCC9-156384BB1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15D398-B000-FC57-4D23-7D298664A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5404-C5B9-44EE-9A6B-EA94160B72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96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310C9-45F5-C6A9-EFCB-932CDC3E0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CF6D7E-8254-F316-73B4-B8CDBA6FCD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2F0567-C63C-528C-F188-F0280963F4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1E0A3B-6DFF-3EF3-8E4C-77EAAE378B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6AD3A3-8DB4-1F28-2423-8168DBA3BC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F34567-063F-B90A-4159-3959B4D3A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54E31-F9B1-4EBE-A026-E22A033AE8B1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3C52A2-0EB2-275E-5FF1-F0C82A171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62BB55-0539-97F9-3E0A-33DC28FC4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5404-C5B9-44EE-9A6B-EA94160B72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401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5CC81-5BA2-E3D4-5A56-F31C3B6F6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1CAE92-BE62-634A-0244-E1570C0EC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54E31-F9B1-4EBE-A026-E22A033AE8B1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8742B5-9DC6-DF17-AE0B-B6BE8BD4D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5E0862-91CA-7E42-87BB-8184FB0D4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5404-C5B9-44EE-9A6B-EA94160B72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030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36C102-FCF1-7027-AC0F-C00D8558E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54E31-F9B1-4EBE-A026-E22A033AE8B1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ADB3ED-3389-0882-E3FB-51859E078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A8D3BF-6965-227E-AA5A-E19EC22BC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5404-C5B9-44EE-9A6B-EA94160B72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984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D91F3-41B4-9568-009B-66714C8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4A003-566B-FB76-1B7D-16A103AB8B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38D23A-0810-3611-B37B-8B09CE1F01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88988B-AA3B-0E9C-FC19-B70894755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54E31-F9B1-4EBE-A026-E22A033AE8B1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63223C-BD45-5DE4-09EE-D12CC783B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FD38C1-26DD-3000-388E-24F3843A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5404-C5B9-44EE-9A6B-EA94160B72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148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53B7E-0812-4C68-1A95-367E97C60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7EB070-839C-2C6B-C791-AB39604E33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DE687C-79E1-D567-323E-F0180DA9C5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B16C9B-B4F0-9817-BC14-BE7CDD80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54E31-F9B1-4EBE-A026-E22A033AE8B1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D7574-9BB5-F70F-336A-405634C0E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49C1D6-585E-15E4-B158-F91E73238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5404-C5B9-44EE-9A6B-EA94160B72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448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96AF04-4E5D-5812-CE85-F0FD01D89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0DB11E-0198-4052-5DD4-3F6C69C3C7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27807-DFDE-33CE-F277-FAC0B4D34C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54E31-F9B1-4EBE-A026-E22A033AE8B1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BD9819-F1F7-B610-852A-353E31AF0C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31B893-5863-1EDB-DDE0-DB159DB5B1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95404-C5B9-44EE-9A6B-EA94160B72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993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C96B8A1-85B4-4FD1-A6BD-F87D57D31A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880B51C-BA33-4111-A125-51B228502C8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EABA3-7715-4120-811A-5EA7B0421A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D55FAD9-FB8A-42EB-BEA0-9BE1964E89F1}" type="datetimeFigureOut">
              <a:rPr lang="en-GB"/>
              <a:pPr>
                <a:defRPr/>
              </a:pPr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C6482-5834-4FFD-BB55-94B14E405B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80E4C-712F-435E-85BB-1197F50096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B041573-F3CE-4714-AE1D-FC53AE2128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2884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AutoShape 23"/>
          <p:cNvCxnSpPr>
            <a:cxnSpLocks noChangeShapeType="1"/>
          </p:cNvCxnSpPr>
          <p:nvPr/>
        </p:nvCxnSpPr>
        <p:spPr bwMode="auto">
          <a:xfrm>
            <a:off x="8572282" y="2502533"/>
            <a:ext cx="6350" cy="555625"/>
          </a:xfrm>
          <a:prstGeom prst="straightConnector1">
            <a:avLst/>
          </a:prstGeom>
          <a:noFill/>
          <a:ln w="57150">
            <a:solidFill>
              <a:schemeClr val="accent3">
                <a:lumMod val="50000"/>
              </a:schemeClr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AutoShape 24"/>
          <p:cNvCxnSpPr>
            <a:cxnSpLocks noChangeShapeType="1"/>
          </p:cNvCxnSpPr>
          <p:nvPr/>
        </p:nvCxnSpPr>
        <p:spPr bwMode="auto">
          <a:xfrm flipH="1">
            <a:off x="8596132" y="3798676"/>
            <a:ext cx="4763" cy="711200"/>
          </a:xfrm>
          <a:prstGeom prst="straightConnector1">
            <a:avLst/>
          </a:prstGeom>
          <a:noFill/>
          <a:ln w="57150">
            <a:solidFill>
              <a:schemeClr val="accent3">
                <a:lumMod val="50000"/>
              </a:schemeClr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AutoShape 19"/>
          <p:cNvCxnSpPr>
            <a:cxnSpLocks noChangeShapeType="1"/>
          </p:cNvCxnSpPr>
          <p:nvPr/>
        </p:nvCxnSpPr>
        <p:spPr bwMode="auto">
          <a:xfrm flipV="1">
            <a:off x="3327208" y="3868363"/>
            <a:ext cx="1587" cy="651633"/>
          </a:xfrm>
          <a:prstGeom prst="straightConnector1">
            <a:avLst/>
          </a:prstGeom>
          <a:noFill/>
          <a:ln w="57150">
            <a:solidFill>
              <a:schemeClr val="accent3">
                <a:lumMod val="50000"/>
              </a:schemeClr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AutoShape 20"/>
          <p:cNvCxnSpPr>
            <a:cxnSpLocks noChangeShapeType="1"/>
          </p:cNvCxnSpPr>
          <p:nvPr/>
        </p:nvCxnSpPr>
        <p:spPr bwMode="auto">
          <a:xfrm flipH="1" flipV="1">
            <a:off x="3328795" y="2500211"/>
            <a:ext cx="1586" cy="603587"/>
          </a:xfrm>
          <a:prstGeom prst="straightConnector1">
            <a:avLst/>
          </a:prstGeom>
          <a:noFill/>
          <a:ln w="57150">
            <a:solidFill>
              <a:schemeClr val="accent3">
                <a:lumMod val="50000"/>
              </a:schemeClr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Rectangle 2"/>
          <p:cNvSpPr/>
          <p:nvPr/>
        </p:nvSpPr>
        <p:spPr>
          <a:xfrm>
            <a:off x="4768929" y="5742892"/>
            <a:ext cx="2736304" cy="8640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C00000"/>
                </a:solidFill>
                <a:latin typeface="+mj-lt"/>
              </a:rPr>
              <a:t>THE FERTILE VOID</a:t>
            </a:r>
          </a:p>
          <a:p>
            <a:pPr algn="ctr"/>
            <a:r>
              <a:rPr lang="en-GB" sz="1600" b="1" dirty="0">
                <a:solidFill>
                  <a:schemeClr val="tx1"/>
                </a:solidFill>
                <a:latin typeface="+mj-lt"/>
              </a:rPr>
              <a:t>I reconnect with my true self</a:t>
            </a:r>
          </a:p>
          <a:p>
            <a:pPr algn="ctr"/>
            <a:r>
              <a:rPr lang="en-GB" sz="1600" b="1" dirty="0">
                <a:solidFill>
                  <a:schemeClr val="tx1"/>
                </a:solidFill>
                <a:latin typeface="+mj-lt"/>
              </a:rPr>
              <a:t>and explore new possibilities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27719" y="4396885"/>
            <a:ext cx="2448272" cy="110799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C00000"/>
                </a:solidFill>
                <a:latin typeface="+mj-lt"/>
              </a:rPr>
              <a:t>FEELING</a:t>
            </a:r>
          </a:p>
          <a:p>
            <a:pPr algn="ctr"/>
            <a:r>
              <a:rPr lang="en-GB" sz="1600" b="1" dirty="0">
                <a:latin typeface="+mj-lt"/>
              </a:rPr>
              <a:t>I feel something emotionally and/or physically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63723" y="3006588"/>
            <a:ext cx="2448272" cy="86177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C00000"/>
                </a:solidFill>
                <a:latin typeface="+mj-lt"/>
              </a:rPr>
              <a:t>NAMING</a:t>
            </a:r>
          </a:p>
          <a:p>
            <a:pPr algn="ctr"/>
            <a:r>
              <a:rPr lang="en-GB" sz="1600" b="1" dirty="0">
                <a:latin typeface="+mj-lt"/>
              </a:rPr>
              <a:t>I recognise this feeling</a:t>
            </a:r>
          </a:p>
          <a:p>
            <a:pPr algn="ctr"/>
            <a:r>
              <a:rPr lang="en-GB" sz="1600" b="1" dirty="0">
                <a:latin typeface="+mj-lt"/>
              </a:rPr>
              <a:t>and I give it a name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99727" y="1638436"/>
            <a:ext cx="2376264" cy="86177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C00000"/>
                </a:solidFill>
                <a:latin typeface="+mj-lt"/>
              </a:rPr>
              <a:t>MOBILISING</a:t>
            </a:r>
          </a:p>
          <a:p>
            <a:pPr algn="ctr"/>
            <a:r>
              <a:rPr lang="en-GB" sz="1600" b="1" dirty="0">
                <a:latin typeface="+mj-lt"/>
              </a:rPr>
              <a:t>What are my options?</a:t>
            </a:r>
          </a:p>
          <a:p>
            <a:pPr algn="ctr"/>
            <a:r>
              <a:rPr lang="en-GB" sz="1600" b="1" dirty="0">
                <a:latin typeface="+mj-lt"/>
              </a:rPr>
              <a:t>What can I do about it?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36981" y="918356"/>
            <a:ext cx="1800200" cy="86177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C00000"/>
                </a:solidFill>
                <a:latin typeface="+mj-lt"/>
              </a:rPr>
              <a:t>TAKING ACTION</a:t>
            </a:r>
          </a:p>
          <a:p>
            <a:pPr algn="ctr"/>
            <a:r>
              <a:rPr lang="en-GB" sz="1600" b="1" dirty="0">
                <a:latin typeface="+mj-lt"/>
              </a:rPr>
              <a:t>I actually do</a:t>
            </a:r>
          </a:p>
          <a:p>
            <a:pPr algn="ctr"/>
            <a:r>
              <a:rPr lang="en-GB" sz="1600" b="1" dirty="0">
                <a:latin typeface="+mj-lt"/>
              </a:rPr>
              <a:t>Something!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17201" y="1657508"/>
            <a:ext cx="2736304" cy="8925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C00000"/>
                </a:solidFill>
                <a:latin typeface="+mj-lt"/>
              </a:rPr>
              <a:t>CONTACT/ENGAGEMENT</a:t>
            </a:r>
          </a:p>
          <a:p>
            <a:pPr algn="ctr"/>
            <a:r>
              <a:rPr lang="en-GB" sz="1600" b="1" dirty="0">
                <a:latin typeface="+mj-lt"/>
              </a:rPr>
              <a:t>I experience real connection</a:t>
            </a:r>
          </a:p>
          <a:p>
            <a:pPr algn="ctr"/>
            <a:r>
              <a:rPr lang="en-GB" sz="1600" b="1" dirty="0">
                <a:latin typeface="+mj-lt"/>
              </a:rPr>
              <a:t>An </a:t>
            </a:r>
            <a:r>
              <a:rPr lang="en-GB" sz="1600" b="1" i="1" dirty="0">
                <a:latin typeface="+mj-lt"/>
              </a:rPr>
              <a:t>I-Thou </a:t>
            </a:r>
            <a:r>
              <a:rPr lang="en-GB" sz="1600" b="1" dirty="0">
                <a:latin typeface="+mj-lt"/>
              </a:rPr>
              <a:t>contact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27978" y="3069444"/>
            <a:ext cx="2736304" cy="86177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C00000"/>
                </a:solidFill>
                <a:latin typeface="+mj-lt"/>
              </a:rPr>
              <a:t>SATISFACTION</a:t>
            </a:r>
          </a:p>
          <a:p>
            <a:pPr algn="ctr"/>
            <a:r>
              <a:rPr lang="en-GB" sz="1600" b="1" dirty="0">
                <a:latin typeface="+mj-lt"/>
              </a:rPr>
              <a:t>The situation is resolved and </a:t>
            </a:r>
          </a:p>
          <a:p>
            <a:pPr algn="ctr"/>
            <a:r>
              <a:rPr lang="en-GB" sz="1600" b="1" dirty="0">
                <a:latin typeface="+mj-lt"/>
              </a:rPr>
              <a:t>I feel at peace with myself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27978" y="4519996"/>
            <a:ext cx="2736304" cy="86177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C00000"/>
                </a:solidFill>
                <a:latin typeface="+mj-lt"/>
              </a:rPr>
              <a:t>WITHDRAWAL</a:t>
            </a:r>
          </a:p>
          <a:p>
            <a:pPr algn="ctr"/>
            <a:r>
              <a:rPr lang="en-GB" sz="1600" b="1" dirty="0">
                <a:latin typeface="+mj-lt"/>
              </a:rPr>
              <a:t>I can let it go now and </a:t>
            </a:r>
          </a:p>
          <a:p>
            <a:pPr algn="ctr"/>
            <a:r>
              <a:rPr lang="en-GB" sz="1600" b="1" dirty="0">
                <a:latin typeface="+mj-lt"/>
              </a:rPr>
              <a:t>move on to something else</a:t>
            </a:r>
          </a:p>
        </p:txBody>
      </p:sp>
      <p:cxnSp>
        <p:nvCxnSpPr>
          <p:cNvPr id="12" name="AutoShape 16"/>
          <p:cNvCxnSpPr>
            <a:cxnSpLocks noChangeShapeType="1"/>
            <a:stCxn id="3" idx="1"/>
            <a:endCxn id="5" idx="2"/>
          </p:cNvCxnSpPr>
          <p:nvPr/>
        </p:nvCxnSpPr>
        <p:spPr bwMode="auto">
          <a:xfrm rot="10800000">
            <a:off x="3451855" y="5504883"/>
            <a:ext cx="1317074" cy="670059"/>
          </a:xfrm>
          <a:prstGeom prst="curvedConnector2">
            <a:avLst/>
          </a:prstGeom>
          <a:noFill/>
          <a:ln w="57150">
            <a:solidFill>
              <a:schemeClr val="accent3">
                <a:lumMod val="50000"/>
              </a:schemeClr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AutoShape 25"/>
          <p:cNvCxnSpPr>
            <a:cxnSpLocks noChangeShapeType="1"/>
            <a:stCxn id="11" idx="2"/>
            <a:endCxn id="3" idx="3"/>
          </p:cNvCxnSpPr>
          <p:nvPr/>
        </p:nvCxnSpPr>
        <p:spPr bwMode="auto">
          <a:xfrm rot="5400000">
            <a:off x="7654097" y="5232908"/>
            <a:ext cx="793170" cy="1090897"/>
          </a:xfrm>
          <a:prstGeom prst="curvedConnector2">
            <a:avLst/>
          </a:prstGeom>
          <a:noFill/>
          <a:ln w="57150">
            <a:solidFill>
              <a:schemeClr val="accent3">
                <a:lumMod val="50000"/>
              </a:schemeClr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AutoShape 21"/>
          <p:cNvCxnSpPr>
            <a:cxnSpLocks noChangeShapeType="1"/>
            <a:stCxn id="7" idx="0"/>
            <a:endCxn id="8" idx="1"/>
          </p:cNvCxnSpPr>
          <p:nvPr/>
        </p:nvCxnSpPr>
        <p:spPr bwMode="auto">
          <a:xfrm rot="5400000" flipH="1" flipV="1">
            <a:off x="4217825" y="619279"/>
            <a:ext cx="289193" cy="1749122"/>
          </a:xfrm>
          <a:prstGeom prst="curvedConnector2">
            <a:avLst/>
          </a:prstGeom>
          <a:noFill/>
          <a:ln w="57150">
            <a:solidFill>
              <a:schemeClr val="accent3">
                <a:lumMod val="50000"/>
              </a:schemeClr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AutoShape 22"/>
          <p:cNvCxnSpPr>
            <a:cxnSpLocks noChangeShapeType="1"/>
            <a:endCxn id="9" idx="0"/>
          </p:cNvCxnSpPr>
          <p:nvPr/>
        </p:nvCxnSpPr>
        <p:spPr bwMode="auto">
          <a:xfrm>
            <a:off x="7033733" y="1319584"/>
            <a:ext cx="1551620" cy="337924"/>
          </a:xfrm>
          <a:prstGeom prst="curvedConnector2">
            <a:avLst/>
          </a:prstGeom>
          <a:noFill/>
          <a:ln w="57150">
            <a:solidFill>
              <a:schemeClr val="accent3">
                <a:lumMod val="50000"/>
              </a:schemeClr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" name="Down Arrow 35"/>
          <p:cNvSpPr/>
          <p:nvPr/>
        </p:nvSpPr>
        <p:spPr>
          <a:xfrm flipV="1">
            <a:off x="2711624" y="5598876"/>
            <a:ext cx="288032" cy="792088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j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605201" y="6102932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C00000"/>
                </a:solidFill>
                <a:latin typeface="+mj-lt"/>
              </a:rPr>
              <a:t>Start here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0B13BB2-B00A-B714-C890-042BA514368F}"/>
              </a:ext>
            </a:extLst>
          </p:cNvPr>
          <p:cNvSpPr txBox="1"/>
          <p:nvPr/>
        </p:nvSpPr>
        <p:spPr>
          <a:xfrm rot="16200000">
            <a:off x="-1096454" y="5392214"/>
            <a:ext cx="2562240" cy="369332"/>
          </a:xfrm>
          <a:prstGeom prst="rect">
            <a:avLst/>
          </a:prstGeom>
          <a:solidFill>
            <a:schemeClr val="accent6"/>
          </a:solidFill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+mj-lt"/>
              </a:rPr>
              <a:t>© 2026 Deep Release Ltd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7B21828-A7E4-03A0-107F-235DA1BD0497}"/>
              </a:ext>
            </a:extLst>
          </p:cNvPr>
          <p:cNvSpPr/>
          <p:nvPr/>
        </p:nvSpPr>
        <p:spPr>
          <a:xfrm>
            <a:off x="1919933" y="-25061"/>
            <a:ext cx="843429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>
                <a:ln/>
                <a:solidFill>
                  <a:schemeClr val="accent3"/>
                </a:solidFill>
                <a:effectLst/>
              </a:rPr>
              <a:t>The Gestalt Cycle of Experience/Awareness</a:t>
            </a:r>
          </a:p>
        </p:txBody>
      </p:sp>
    </p:spTree>
    <p:extLst>
      <p:ext uri="{BB962C8B-B14F-4D97-AF65-F5344CB8AC3E}">
        <p14:creationId xmlns:p14="http://schemas.microsoft.com/office/powerpoint/2010/main" val="940021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AutoShape 23"/>
          <p:cNvCxnSpPr>
            <a:cxnSpLocks noChangeShapeType="1"/>
          </p:cNvCxnSpPr>
          <p:nvPr/>
        </p:nvCxnSpPr>
        <p:spPr bwMode="auto">
          <a:xfrm>
            <a:off x="8572282" y="2420889"/>
            <a:ext cx="6350" cy="555625"/>
          </a:xfrm>
          <a:prstGeom prst="straightConnector1">
            <a:avLst/>
          </a:prstGeom>
          <a:noFill/>
          <a:ln w="57150">
            <a:solidFill>
              <a:schemeClr val="accent3">
                <a:lumMod val="50000"/>
              </a:schemeClr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AutoShape 24"/>
          <p:cNvCxnSpPr>
            <a:cxnSpLocks noChangeShapeType="1"/>
          </p:cNvCxnSpPr>
          <p:nvPr/>
        </p:nvCxnSpPr>
        <p:spPr bwMode="auto">
          <a:xfrm flipH="1">
            <a:off x="8596132" y="3717032"/>
            <a:ext cx="4763" cy="711200"/>
          </a:xfrm>
          <a:prstGeom prst="straightConnector1">
            <a:avLst/>
          </a:prstGeom>
          <a:noFill/>
          <a:ln w="57150">
            <a:solidFill>
              <a:schemeClr val="accent3">
                <a:lumMod val="50000"/>
              </a:schemeClr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AutoShape 19"/>
          <p:cNvCxnSpPr>
            <a:cxnSpLocks noChangeShapeType="1"/>
          </p:cNvCxnSpPr>
          <p:nvPr/>
        </p:nvCxnSpPr>
        <p:spPr bwMode="auto">
          <a:xfrm flipV="1">
            <a:off x="3327208" y="3786719"/>
            <a:ext cx="1587" cy="651633"/>
          </a:xfrm>
          <a:prstGeom prst="straightConnector1">
            <a:avLst/>
          </a:prstGeom>
          <a:noFill/>
          <a:ln w="57150">
            <a:solidFill>
              <a:schemeClr val="accent3">
                <a:lumMod val="50000"/>
              </a:schemeClr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AutoShape 20"/>
          <p:cNvCxnSpPr>
            <a:cxnSpLocks noChangeShapeType="1"/>
          </p:cNvCxnSpPr>
          <p:nvPr/>
        </p:nvCxnSpPr>
        <p:spPr bwMode="auto">
          <a:xfrm flipH="1" flipV="1">
            <a:off x="3328795" y="2418567"/>
            <a:ext cx="1586" cy="603587"/>
          </a:xfrm>
          <a:prstGeom prst="straightConnector1">
            <a:avLst/>
          </a:prstGeom>
          <a:noFill/>
          <a:ln w="57150">
            <a:solidFill>
              <a:schemeClr val="accent3">
                <a:lumMod val="50000"/>
              </a:schemeClr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Rectangle 2"/>
          <p:cNvSpPr/>
          <p:nvPr/>
        </p:nvSpPr>
        <p:spPr>
          <a:xfrm>
            <a:off x="4768929" y="5661248"/>
            <a:ext cx="2736304" cy="8640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FERTILE VOID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 reconnect with my true self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explore new possibilities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27719" y="4315241"/>
            <a:ext cx="2448272" cy="110799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FEELING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 feel something emotionally and/or physically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63723" y="2924944"/>
            <a:ext cx="2448272" cy="86177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NAMING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 recognise this feeling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and I give it a name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99727" y="1556792"/>
            <a:ext cx="2376264" cy="86177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MOBILISING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What are my options?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What can I do about it?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36981" y="836712"/>
            <a:ext cx="1800200" cy="86177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TAKING ACTION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 actually do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Something!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17201" y="1575864"/>
            <a:ext cx="2736304" cy="8925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CONTACT/ENGAGEMENT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 experience real connection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An </a:t>
            </a:r>
            <a:r>
              <a:rPr kumimoji="0" lang="en-GB" sz="16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I-Thou </a:t>
            </a: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contact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27978" y="2987800"/>
            <a:ext cx="2736304" cy="86177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SATISFACTION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The situation is resolved and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 feel at peace with myself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27978" y="4438352"/>
            <a:ext cx="2736304" cy="86177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WITHDRAWAL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 can let it go now and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move on to something else</a:t>
            </a:r>
          </a:p>
        </p:txBody>
      </p:sp>
      <p:cxnSp>
        <p:nvCxnSpPr>
          <p:cNvPr id="12" name="AutoShape 16"/>
          <p:cNvCxnSpPr>
            <a:cxnSpLocks noChangeShapeType="1"/>
            <a:stCxn id="3" idx="1"/>
            <a:endCxn id="5" idx="2"/>
          </p:cNvCxnSpPr>
          <p:nvPr/>
        </p:nvCxnSpPr>
        <p:spPr bwMode="auto">
          <a:xfrm rot="10800000">
            <a:off x="3451855" y="5423239"/>
            <a:ext cx="1317074" cy="670059"/>
          </a:xfrm>
          <a:prstGeom prst="curvedConnector2">
            <a:avLst/>
          </a:prstGeom>
          <a:noFill/>
          <a:ln w="57150">
            <a:solidFill>
              <a:schemeClr val="accent3">
                <a:lumMod val="50000"/>
              </a:schemeClr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AutoShape 25"/>
          <p:cNvCxnSpPr>
            <a:cxnSpLocks noChangeShapeType="1"/>
            <a:stCxn id="11" idx="2"/>
            <a:endCxn id="3" idx="3"/>
          </p:cNvCxnSpPr>
          <p:nvPr/>
        </p:nvCxnSpPr>
        <p:spPr bwMode="auto">
          <a:xfrm rot="5400000">
            <a:off x="7654097" y="5151264"/>
            <a:ext cx="793170" cy="1090897"/>
          </a:xfrm>
          <a:prstGeom prst="curvedConnector2">
            <a:avLst/>
          </a:prstGeom>
          <a:noFill/>
          <a:ln w="57150">
            <a:solidFill>
              <a:schemeClr val="accent3">
                <a:lumMod val="50000"/>
              </a:schemeClr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AutoShape 21"/>
          <p:cNvCxnSpPr>
            <a:cxnSpLocks noChangeShapeType="1"/>
            <a:stCxn id="7" idx="0"/>
            <a:endCxn id="8" idx="1"/>
          </p:cNvCxnSpPr>
          <p:nvPr/>
        </p:nvCxnSpPr>
        <p:spPr bwMode="auto">
          <a:xfrm rot="5400000" flipH="1" flipV="1">
            <a:off x="4217825" y="537635"/>
            <a:ext cx="289193" cy="1749122"/>
          </a:xfrm>
          <a:prstGeom prst="curvedConnector2">
            <a:avLst/>
          </a:prstGeom>
          <a:noFill/>
          <a:ln w="57150">
            <a:solidFill>
              <a:schemeClr val="accent3">
                <a:lumMod val="50000"/>
              </a:schemeClr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AutoShape 22"/>
          <p:cNvCxnSpPr>
            <a:cxnSpLocks noChangeShapeType="1"/>
            <a:endCxn id="9" idx="0"/>
          </p:cNvCxnSpPr>
          <p:nvPr/>
        </p:nvCxnSpPr>
        <p:spPr bwMode="auto">
          <a:xfrm>
            <a:off x="7033733" y="1237940"/>
            <a:ext cx="1551620" cy="337924"/>
          </a:xfrm>
          <a:prstGeom prst="curvedConnector2">
            <a:avLst/>
          </a:prstGeom>
          <a:noFill/>
          <a:ln w="57150">
            <a:solidFill>
              <a:schemeClr val="accent3">
                <a:lumMod val="50000"/>
              </a:schemeClr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" name="Down Arrow 35"/>
          <p:cNvSpPr/>
          <p:nvPr/>
        </p:nvSpPr>
        <p:spPr>
          <a:xfrm flipV="1">
            <a:off x="2711624" y="5517232"/>
            <a:ext cx="288032" cy="792088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605201" y="6021288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Start here</a:t>
            </a:r>
          </a:p>
        </p:txBody>
      </p:sp>
      <p:sp>
        <p:nvSpPr>
          <p:cNvPr id="24" name="Rectangle 31">
            <a:extLst>
              <a:ext uri="{FF2B5EF4-FFF2-40B4-BE49-F238E27FC236}">
                <a16:creationId xmlns:a16="http://schemas.microsoft.com/office/drawing/2014/main" id="{989E924B-730C-466A-87CA-288EB82F94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1127" y="3995308"/>
            <a:ext cx="792162" cy="260350"/>
          </a:xfrm>
          <a:prstGeom prst="rect">
            <a:avLst/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spAutoFit/>
            <a:flatTx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BLOCK</a:t>
            </a:r>
            <a:endParaRPr kumimoji="0" lang="en-GB" altLang="en-US" sz="2000" b="1" i="0" u="none" strike="noStrike" kern="1200" cap="none" spc="0" normalizeH="0" baseline="0" noProof="0">
              <a:ln>
                <a:noFill/>
              </a:ln>
              <a:solidFill>
                <a:srgbClr val="009900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Rectangle 31">
            <a:extLst>
              <a:ext uri="{FF2B5EF4-FFF2-40B4-BE49-F238E27FC236}">
                <a16:creationId xmlns:a16="http://schemas.microsoft.com/office/drawing/2014/main" id="{28F145ED-F7FF-491A-923E-E35BB46F12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8150" y="2634265"/>
            <a:ext cx="792162" cy="260350"/>
          </a:xfrm>
          <a:prstGeom prst="rect">
            <a:avLst/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spAutoFit/>
            <a:flatTx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BLOCK</a:t>
            </a:r>
            <a:endParaRPr kumimoji="0" lang="en-GB" altLang="en-US" sz="2000" b="1" i="0" u="none" strike="noStrike" kern="1200" cap="none" spc="0" normalizeH="0" baseline="0" noProof="0">
              <a:ln>
                <a:noFill/>
              </a:ln>
              <a:solidFill>
                <a:srgbClr val="009900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8" name="Rectangle 31">
            <a:extLst>
              <a:ext uri="{FF2B5EF4-FFF2-40B4-BE49-F238E27FC236}">
                <a16:creationId xmlns:a16="http://schemas.microsoft.com/office/drawing/2014/main" id="{FBA9C5B9-2637-46E3-9595-1C8D4D10A9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6340" y="1202513"/>
            <a:ext cx="792162" cy="260350"/>
          </a:xfrm>
          <a:prstGeom prst="rect">
            <a:avLst/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spAutoFit/>
            <a:flatTx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BLOCK</a:t>
            </a:r>
            <a:endParaRPr kumimoji="0" lang="en-GB" altLang="en-US" sz="2000" b="1" i="0" u="none" strike="noStrike" kern="1200" cap="none" spc="0" normalizeH="0" baseline="0" noProof="0">
              <a:ln>
                <a:noFill/>
              </a:ln>
              <a:solidFill>
                <a:srgbClr val="009900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Rectangle 31">
            <a:extLst>
              <a:ext uri="{FF2B5EF4-FFF2-40B4-BE49-F238E27FC236}">
                <a16:creationId xmlns:a16="http://schemas.microsoft.com/office/drawing/2014/main" id="{1C359A0E-7998-4D35-8201-AADC191B9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7201" y="1196510"/>
            <a:ext cx="792162" cy="260350"/>
          </a:xfrm>
          <a:prstGeom prst="rect">
            <a:avLst/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spAutoFit/>
            <a:flatTx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BLOCK</a:t>
            </a:r>
            <a:endParaRPr kumimoji="0" lang="en-GB" altLang="en-US" sz="2000" b="1" i="0" u="none" strike="noStrike" kern="1200" cap="none" spc="0" normalizeH="0" baseline="0" noProof="0">
              <a:ln>
                <a:noFill/>
              </a:ln>
              <a:solidFill>
                <a:srgbClr val="009900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" name="Rectangle 31">
            <a:extLst>
              <a:ext uri="{FF2B5EF4-FFF2-40B4-BE49-F238E27FC236}">
                <a16:creationId xmlns:a16="http://schemas.microsoft.com/office/drawing/2014/main" id="{E990D060-D833-4954-B89F-DDF8156F4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6201" y="2676165"/>
            <a:ext cx="792162" cy="260350"/>
          </a:xfrm>
          <a:prstGeom prst="rect">
            <a:avLst/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spAutoFit/>
            <a:flatTx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BLOCK</a:t>
            </a:r>
            <a:endParaRPr kumimoji="0" lang="en-GB" altLang="en-US" sz="2000" b="1" i="0" u="none" strike="noStrike" kern="1200" cap="none" spc="0" normalizeH="0" baseline="0" noProof="0">
              <a:ln>
                <a:noFill/>
              </a:ln>
              <a:solidFill>
                <a:srgbClr val="009900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Rectangle 31">
            <a:extLst>
              <a:ext uri="{FF2B5EF4-FFF2-40B4-BE49-F238E27FC236}">
                <a16:creationId xmlns:a16="http://schemas.microsoft.com/office/drawing/2014/main" id="{5168E589-E4E2-4D46-8817-862F1B1FD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4606" y="4105603"/>
            <a:ext cx="792162" cy="260350"/>
          </a:xfrm>
          <a:prstGeom prst="rect">
            <a:avLst/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spAutoFit/>
            <a:flatTx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BLOCK</a:t>
            </a:r>
            <a:endParaRPr kumimoji="0" lang="en-GB" altLang="en-US" sz="2000" b="1" i="0" u="none" strike="noStrike" kern="1200" cap="none" spc="0" normalizeH="0" baseline="0" noProof="0">
              <a:ln>
                <a:noFill/>
              </a:ln>
              <a:solidFill>
                <a:srgbClr val="009900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2F991DB-47A5-402A-A9EE-D8876F8BC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1275" y="5758269"/>
            <a:ext cx="792162" cy="260350"/>
          </a:xfrm>
          <a:prstGeom prst="rect">
            <a:avLst/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spAutoFit/>
            <a:flatTx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BLOCK</a:t>
            </a:r>
            <a:endParaRPr kumimoji="0" lang="en-GB" altLang="en-US" sz="2000" b="1" i="0" u="none" strike="noStrike" kern="1200" cap="none" spc="0" normalizeH="0" baseline="0" noProof="0">
              <a:ln>
                <a:noFill/>
              </a:ln>
              <a:solidFill>
                <a:srgbClr val="009900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2A0157D-F3CA-457E-8808-275F28D87D45}"/>
              </a:ext>
            </a:extLst>
          </p:cNvPr>
          <p:cNvSpPr txBox="1"/>
          <p:nvPr/>
        </p:nvSpPr>
        <p:spPr>
          <a:xfrm>
            <a:off x="27291" y="4850075"/>
            <a:ext cx="222771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Trauma survivor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cut off from body feelings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(Desensitisation)</a:t>
            </a: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CEDA2C3-D624-46E2-876F-5E45DA6316B9}"/>
              </a:ext>
            </a:extLst>
          </p:cNvPr>
          <p:cNvSpPr txBox="1"/>
          <p:nvPr/>
        </p:nvSpPr>
        <p:spPr>
          <a:xfrm>
            <a:off x="22940" y="3579809"/>
            <a:ext cx="222771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Person with disordered eating calls emotional pain “hunger”</a:t>
            </a: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33F44BB-CAD5-481B-A513-B9AE3F81BAB0}"/>
              </a:ext>
            </a:extLst>
          </p:cNvPr>
          <p:cNvSpPr txBox="1"/>
          <p:nvPr/>
        </p:nvSpPr>
        <p:spPr>
          <a:xfrm>
            <a:off x="1228662" y="725793"/>
            <a:ext cx="275427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Agitated, anxious person mobilises excess energy but can’t take action</a:t>
            </a: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4640EA9-15F0-4750-8F76-AA378B759822}"/>
              </a:ext>
            </a:extLst>
          </p:cNvPr>
          <p:cNvSpPr txBox="1"/>
          <p:nvPr/>
        </p:nvSpPr>
        <p:spPr>
          <a:xfrm>
            <a:off x="8506220" y="700289"/>
            <a:ext cx="26221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A person who goes from relationship to relationship without engaging fully</a:t>
            </a: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0E0C14E-76DE-4644-94D1-32BA8111B5BD}"/>
              </a:ext>
            </a:extLst>
          </p:cNvPr>
          <p:cNvSpPr txBox="1"/>
          <p:nvPr/>
        </p:nvSpPr>
        <p:spPr>
          <a:xfrm>
            <a:off x="9866435" y="2429303"/>
            <a:ext cx="229337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The workaholic who never feels satisfied and keeps starting a new project</a:t>
            </a: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2D6C2C3-A74C-4A01-97E0-7B39F0E2D60F}"/>
              </a:ext>
            </a:extLst>
          </p:cNvPr>
          <p:cNvSpPr txBox="1"/>
          <p:nvPr/>
        </p:nvSpPr>
        <p:spPr>
          <a:xfrm>
            <a:off x="9979332" y="3730466"/>
            <a:ext cx="212958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A person who needs to be in control, cannot let go of role/ relationship… cannot surrender to the unknown</a:t>
            </a: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10CE9C-969E-6014-432B-98E9E27B36A5}"/>
              </a:ext>
            </a:extLst>
          </p:cNvPr>
          <p:cNvSpPr/>
          <p:nvPr/>
        </p:nvSpPr>
        <p:spPr>
          <a:xfrm>
            <a:off x="3698934" y="13684"/>
            <a:ext cx="479413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>
                <a:ln/>
                <a:solidFill>
                  <a:schemeClr val="bg1">
                    <a:lumMod val="50000"/>
                  </a:schemeClr>
                </a:solidFill>
                <a:effectLst/>
              </a:rPr>
              <a:t>Blocks, Bumps and Barriers</a:t>
            </a:r>
          </a:p>
        </p:txBody>
      </p:sp>
    </p:spTree>
    <p:extLst>
      <p:ext uri="{BB962C8B-B14F-4D97-AF65-F5344CB8AC3E}">
        <p14:creationId xmlns:p14="http://schemas.microsoft.com/office/powerpoint/2010/main" val="3788342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24" grpId="0" animBg="1"/>
      <p:bldP spid="25" grpId="0" animBg="1" autoUpdateAnimBg="0"/>
      <p:bldP spid="28" grpId="0" animBg="1" autoUpdateAnimBg="0"/>
      <p:bldP spid="29" grpId="0" animBg="1" autoUpdateAnimBg="0"/>
      <p:bldP spid="30" grpId="0" animBg="1" autoUpdateAnimBg="0"/>
      <p:bldP spid="31" grpId="0" animBg="1" autoUpdateAnimBg="0"/>
      <p:bldP spid="32" grpId="0" animBg="1" autoUpdateAnimBg="0"/>
      <p:bldP spid="34" grpId="0"/>
      <p:bldP spid="14" grpId="0"/>
      <p:bldP spid="15" grpId="0"/>
      <p:bldP spid="39" grpId="0"/>
      <p:bldP spid="40" grpId="0"/>
      <p:bldP spid="4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ad12d57-1c4d-4676-8d88-36e44161458a" xsi:nil="true"/>
    <lcf76f155ced4ddcb4097134ff3c332f xmlns="35f2c6bf-d98b-4079-aa3d-7207baaaff8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DE83F6591E00449CD7F3AEF6D04611" ma:contentTypeVersion="19" ma:contentTypeDescription="Create a new document." ma:contentTypeScope="" ma:versionID="cf0b707d838111838488910dbd593e12">
  <xsd:schema xmlns:xsd="http://www.w3.org/2001/XMLSchema" xmlns:xs="http://www.w3.org/2001/XMLSchema" xmlns:p="http://schemas.microsoft.com/office/2006/metadata/properties" xmlns:ns2="35f2c6bf-d98b-4079-aa3d-7207baaaff85" xmlns:ns3="bad12d57-1c4d-4676-8d88-36e44161458a" targetNamespace="http://schemas.microsoft.com/office/2006/metadata/properties" ma:root="true" ma:fieldsID="6794a3bf5e001a4fd6d3a86d546124b0" ns2:_="" ns3:_="">
    <xsd:import namespace="35f2c6bf-d98b-4079-aa3d-7207baaaff85"/>
    <xsd:import namespace="bad12d57-1c4d-4676-8d88-36e4416145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f2c6bf-d98b-4079-aa3d-7207baaaff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84a313c-8374-4e0a-92e1-f940e174ca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d12d57-1c4d-4676-8d88-36e44161458a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2bcccf6-c466-453a-8981-ad8f58542666}" ma:internalName="TaxCatchAll" ma:showField="CatchAllData" ma:web="bad12d57-1c4d-4676-8d88-36e4416145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631D47-23B5-4E77-9664-7A4C6B10D88B}">
  <ds:schemaRefs>
    <ds:schemaRef ds:uri="http://schemas.openxmlformats.org/package/2006/metadata/core-properties"/>
    <ds:schemaRef ds:uri="bad12d57-1c4d-4676-8d88-36e44161458a"/>
    <ds:schemaRef ds:uri="35f2c6bf-d98b-4079-aa3d-7207baaaff85"/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671A196-3D5F-47CA-92B7-489BD4C2BC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f2c6bf-d98b-4079-aa3d-7207baaaff85"/>
    <ds:schemaRef ds:uri="bad12d57-1c4d-4676-8d88-36e4416145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4CFE900-BF7A-46A8-A087-A12E5DFDF1F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280</Words>
  <Application>Microsoft Office PowerPoint</Application>
  <PresentationFormat>Widescreen</PresentationFormat>
  <Paragraphs>66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Pauline Andrew</dc:creator>
  <cp:lastModifiedBy>Deep Release</cp:lastModifiedBy>
  <cp:revision>3</cp:revision>
  <cp:lastPrinted>2026-04-24T06:31:16Z</cp:lastPrinted>
  <dcterms:created xsi:type="dcterms:W3CDTF">2022-06-28T15:49:11Z</dcterms:created>
  <dcterms:modified xsi:type="dcterms:W3CDTF">2026-04-28T14:47:16Z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0x0101000CDE83F6591E00449CD7F3AEF6D04611</vt:lpwstr>
  </property>
</Properties>
</file>